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 id="2147484027" r:id="rId2"/>
  </p:sldMasterIdLst>
  <p:notesMasterIdLst>
    <p:notesMasterId r:id="rId46"/>
  </p:notesMasterIdLst>
  <p:handoutMasterIdLst>
    <p:handoutMasterId r:id="rId47"/>
  </p:handoutMasterIdLst>
  <p:sldIdLst>
    <p:sldId id="277" r:id="rId3"/>
    <p:sldId id="279" r:id="rId4"/>
    <p:sldId id="271" r:id="rId5"/>
    <p:sldId id="273" r:id="rId6"/>
    <p:sldId id="329" r:id="rId7"/>
    <p:sldId id="328" r:id="rId8"/>
    <p:sldId id="330" r:id="rId9"/>
    <p:sldId id="295" r:id="rId10"/>
    <p:sldId id="297" r:id="rId11"/>
    <p:sldId id="296" r:id="rId12"/>
    <p:sldId id="308" r:id="rId13"/>
    <p:sldId id="331" r:id="rId14"/>
    <p:sldId id="322" r:id="rId15"/>
    <p:sldId id="276" r:id="rId16"/>
    <p:sldId id="281" r:id="rId17"/>
    <p:sldId id="285" r:id="rId18"/>
    <p:sldId id="283" r:id="rId19"/>
    <p:sldId id="284" r:id="rId20"/>
    <p:sldId id="288" r:id="rId21"/>
    <p:sldId id="299" r:id="rId22"/>
    <p:sldId id="293" r:id="rId23"/>
    <p:sldId id="294" r:id="rId24"/>
    <p:sldId id="320" r:id="rId25"/>
    <p:sldId id="298" r:id="rId26"/>
    <p:sldId id="321" r:id="rId27"/>
    <p:sldId id="315" r:id="rId28"/>
    <p:sldId id="301" r:id="rId29"/>
    <p:sldId id="304" r:id="rId30"/>
    <p:sldId id="305" r:id="rId31"/>
    <p:sldId id="307" r:id="rId32"/>
    <p:sldId id="332" r:id="rId33"/>
    <p:sldId id="326" r:id="rId34"/>
    <p:sldId id="314" r:id="rId35"/>
    <p:sldId id="318" r:id="rId36"/>
    <p:sldId id="310" r:id="rId37"/>
    <p:sldId id="324" r:id="rId38"/>
    <p:sldId id="300" r:id="rId39"/>
    <p:sldId id="309" r:id="rId40"/>
    <p:sldId id="278" r:id="rId41"/>
    <p:sldId id="333" r:id="rId42"/>
    <p:sldId id="275" r:id="rId43"/>
    <p:sldId id="313" r:id="rId44"/>
    <p:sldId id="311" r:id="rId4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59" autoAdjust="0"/>
    <p:restoredTop sz="68325" autoAdjust="0"/>
  </p:normalViewPr>
  <p:slideViewPr>
    <p:cSldViewPr snapToGrid="0">
      <p:cViewPr varScale="1">
        <p:scale>
          <a:sx n="114" d="100"/>
          <a:sy n="114" d="100"/>
        </p:scale>
        <p:origin x="318" y="102"/>
      </p:cViewPr>
      <p:guideLst>
        <p:guide orient="horz" pos="2160"/>
        <p:guide pos="384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dirty="0"/>
          </a:p>
        </p:txBody>
      </p:sp>
      <p:sp>
        <p:nvSpPr>
          <p:cNvPr id="3" name="Date Placeholder 2"/>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DE71268B-8AC2-4239-8FAF-7C144C210720}" type="datetimeFigureOut">
              <a:rPr lang="en-US"/>
              <a:t>7/14/2023</a:t>
            </a:fld>
            <a:endParaRPr dirty="0"/>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dirty="0"/>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402BA2C8-71FC-43D0-BD87-0547616971FA}" type="slidenum">
              <a:rPr/>
              <a:t>‹#›</a:t>
            </a:fld>
            <a:endParaRPr dirty="0"/>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F5AD8362-6D63-40AC-BAA9-90C3AE6D5875}" type="datetimeFigureOut">
              <a:rPr lang="en-US"/>
              <a:t>7/14/2023</a:t>
            </a:fld>
            <a:endParaRPr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dirty="0"/>
          </a:p>
        </p:txBody>
      </p:sp>
      <p:sp>
        <p:nvSpPr>
          <p:cNvPr id="5" name="Notes Placeholder 4"/>
          <p:cNvSpPr>
            <a:spLocks noGrp="1"/>
          </p:cNvSpPr>
          <p:nvPr>
            <p:ph type="body" sz="quarter" idx="3"/>
          </p:nvPr>
        </p:nvSpPr>
        <p:spPr>
          <a:xfrm>
            <a:off x="710248" y="4518204"/>
            <a:ext cx="5681980" cy="3168610"/>
          </a:xfrm>
          <a:prstGeom prst="rect">
            <a:avLst/>
          </a:prstGeom>
        </p:spPr>
        <p:txBody>
          <a:bodyPr vert="horz" lIns="94229" tIns="47114" rIns="94229" bIns="47114"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C6539446-6953-447E-A4E3-E7CFBF870046}" type="slidenum">
              <a:rPr/>
              <a:t>‹#›</a:t>
            </a:fld>
            <a:endParaRPr dirty="0"/>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participating</a:t>
            </a:r>
            <a:r>
              <a:rPr lang="en-US" baseline="0" dirty="0"/>
              <a:t> today.</a:t>
            </a:r>
          </a:p>
          <a:p>
            <a:endParaRPr lang="en-US" baseline="0" dirty="0"/>
          </a:p>
          <a:p>
            <a:r>
              <a:rPr lang="en-US" baseline="0" dirty="0"/>
              <a:t>Today we are looking at one of the annual trainings that enhance agencies’ implementation</a:t>
            </a:r>
          </a:p>
          <a:p>
            <a:r>
              <a:rPr lang="en-US" baseline="0" dirty="0"/>
              <a:t> of the Equal Access Rule</a:t>
            </a:r>
          </a:p>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1</a:t>
            </a:fld>
            <a:endParaRPr lang="en-US" dirty="0"/>
          </a:p>
        </p:txBody>
      </p:sp>
    </p:spTree>
    <p:extLst>
      <p:ext uri="{BB962C8B-B14F-4D97-AF65-F5344CB8AC3E}">
        <p14:creationId xmlns:p14="http://schemas.microsoft.com/office/powerpoint/2010/main" val="2100336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always, the material</a:t>
            </a:r>
            <a:r>
              <a:rPr lang="en-US" baseline="0" dirty="0"/>
              <a:t> draws from several sources</a:t>
            </a:r>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2</a:t>
            </a:fld>
            <a:endParaRPr lang="en-US" dirty="0"/>
          </a:p>
        </p:txBody>
      </p:sp>
    </p:spTree>
    <p:extLst>
      <p:ext uri="{BB962C8B-B14F-4D97-AF65-F5344CB8AC3E}">
        <p14:creationId xmlns:p14="http://schemas.microsoft.com/office/powerpoint/2010/main" val="3918204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session introduces</a:t>
            </a:r>
            <a:r>
              <a:rPr lang="en-US" dirty="0"/>
              <a:t> self-assessment tools for</a:t>
            </a:r>
            <a:r>
              <a:rPr lang="en-US" baseline="0" dirty="0"/>
              <a:t> just one of several recommended self-assessments</a:t>
            </a:r>
            <a:r>
              <a:rPr lang="en-US" dirty="0"/>
              <a:t>.</a:t>
            </a:r>
            <a:r>
              <a:rPr lang="en-US" baseline="0" dirty="0"/>
              <a:t> </a:t>
            </a:r>
          </a:p>
          <a:p>
            <a:endParaRPr lang="en-US" baseline="0" dirty="0"/>
          </a:p>
          <a:p>
            <a:r>
              <a:rPr lang="en-US" baseline="0" dirty="0"/>
              <a:t>3 goals – understand the link between Non-Discrimination (Anti-Discrimination) and the Equal Access Rule</a:t>
            </a:r>
          </a:p>
          <a:p>
            <a:r>
              <a:rPr lang="en-US" baseline="0" dirty="0"/>
              <a:t>Provide information and tools for conducting an agency self assessment </a:t>
            </a:r>
          </a:p>
          <a:p>
            <a:endParaRPr lang="en-US" baseline="0" dirty="0"/>
          </a:p>
          <a:p>
            <a:r>
              <a:rPr lang="en-US" baseline="0" dirty="0"/>
              <a:t>In fact, individual staff/volunteers could use the guides to assess their own understanding and interactions</a:t>
            </a:r>
          </a:p>
          <a:p>
            <a:endParaRPr lang="en-US" baseline="0" dirty="0"/>
          </a:p>
          <a:p>
            <a:r>
              <a:rPr lang="en-US" baseline="0" dirty="0"/>
              <a:t>Reinforce the basic 101 comprehensive training on Anti-discrimination Laws</a:t>
            </a:r>
          </a:p>
          <a:p>
            <a:endParaRPr lang="en-US" baseline="0" dirty="0"/>
          </a:p>
        </p:txBody>
      </p:sp>
      <p:sp>
        <p:nvSpPr>
          <p:cNvPr id="4" name="Slide Number Placeholder 3"/>
          <p:cNvSpPr>
            <a:spLocks noGrp="1"/>
          </p:cNvSpPr>
          <p:nvPr>
            <p:ph type="sldNum" sz="quarter" idx="10"/>
          </p:nvPr>
        </p:nvSpPr>
        <p:spPr/>
        <p:txBody>
          <a:bodyPr/>
          <a:lstStyle/>
          <a:p>
            <a:fld id="{C6539446-6953-447E-A4E3-E7CFBF870046}" type="slidenum">
              <a:rPr lang="en-US" smtClean="0"/>
              <a:t>3</a:t>
            </a:fld>
            <a:endParaRPr lang="en-US" dirty="0"/>
          </a:p>
        </p:txBody>
      </p:sp>
    </p:spTree>
    <p:extLst>
      <p:ext uri="{BB962C8B-B14F-4D97-AF65-F5344CB8AC3E}">
        <p14:creationId xmlns:p14="http://schemas.microsoft.com/office/powerpoint/2010/main" val="1414210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Each of the laws/rules have specific target</a:t>
            </a:r>
            <a:r>
              <a:rPr lang="en-US" b="1" baseline="0" dirty="0"/>
              <a:t> areas/ populations/goals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Can provide a ‘cheat sheet’ of the Acts and their targets </a:t>
            </a:r>
          </a:p>
          <a:p>
            <a:endParaRPr lang="en-US" b="1" baseline="0" dirty="0"/>
          </a:p>
          <a:p>
            <a:r>
              <a:rPr lang="en-US" b="1" baseline="0" dirty="0"/>
              <a:t>Equal Access focuses on gender</a:t>
            </a:r>
          </a:p>
          <a:p>
            <a:r>
              <a:rPr lang="en-US" baseline="0" dirty="0"/>
              <a:t>Introduced in 2012 – subsequent updates – </a:t>
            </a:r>
          </a:p>
          <a:p>
            <a:endParaRPr lang="en-US" baseline="0" dirty="0"/>
          </a:p>
          <a:p>
            <a:r>
              <a:rPr lang="en-US" baseline="0" dirty="0"/>
              <a:t>In addition to the laws listed here,  24 CFR parts 578 AND 501 address equality</a:t>
            </a:r>
          </a:p>
        </p:txBody>
      </p:sp>
      <p:sp>
        <p:nvSpPr>
          <p:cNvPr id="4" name="Slide Number Placeholder 3"/>
          <p:cNvSpPr>
            <a:spLocks noGrp="1"/>
          </p:cNvSpPr>
          <p:nvPr>
            <p:ph type="sldNum" sz="quarter" idx="10"/>
          </p:nvPr>
        </p:nvSpPr>
        <p:spPr/>
        <p:txBody>
          <a:bodyPr/>
          <a:lstStyle/>
          <a:p>
            <a:fld id="{C6539446-6953-447E-A4E3-E7CFBF870046}" type="slidenum">
              <a:rPr lang="en-US" smtClean="0"/>
              <a:t>4</a:t>
            </a:fld>
            <a:endParaRPr lang="en-US" dirty="0"/>
          </a:p>
        </p:txBody>
      </p:sp>
    </p:spTree>
    <p:extLst>
      <p:ext uri="{BB962C8B-B14F-4D97-AF65-F5344CB8AC3E}">
        <p14:creationId xmlns:p14="http://schemas.microsoft.com/office/powerpoint/2010/main" val="3351234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5</a:t>
            </a:fld>
            <a:endParaRPr lang="en-US" dirty="0"/>
          </a:p>
        </p:txBody>
      </p:sp>
    </p:spTree>
    <p:extLst>
      <p:ext uri="{BB962C8B-B14F-4D97-AF65-F5344CB8AC3E}">
        <p14:creationId xmlns:p14="http://schemas.microsoft.com/office/powerpoint/2010/main" val="2381401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updates/amendments over the past decade</a:t>
            </a:r>
          </a:p>
          <a:p>
            <a:endParaRPr lang="en-US" dirty="0"/>
          </a:p>
          <a:p>
            <a:r>
              <a:rPr lang="en-US" dirty="0"/>
              <a:t>The Equal Access Rule emphasizes Anti Discrimination and Fair Housing for all persons – regardless of gender, gender identity, sex, sexual orientation, or marital status.</a:t>
            </a:r>
          </a:p>
          <a:p>
            <a:endParaRPr lang="en-US" dirty="0"/>
          </a:p>
          <a:p>
            <a:endParaRPr lang="en-US" dirty="0"/>
          </a:p>
          <a:p>
            <a:r>
              <a:rPr lang="en-US" dirty="0"/>
              <a:t>If you search EQ Rule IGNORE any references to the 2020 Amendments they are NOT in effect.</a:t>
            </a:r>
          </a:p>
        </p:txBody>
      </p:sp>
      <p:sp>
        <p:nvSpPr>
          <p:cNvPr id="4" name="Slide Number Placeholder 3"/>
          <p:cNvSpPr>
            <a:spLocks noGrp="1"/>
          </p:cNvSpPr>
          <p:nvPr>
            <p:ph type="sldNum" sz="quarter" idx="5"/>
          </p:nvPr>
        </p:nvSpPr>
        <p:spPr/>
        <p:txBody>
          <a:bodyPr/>
          <a:lstStyle/>
          <a:p>
            <a:fld id="{C6539446-6953-447E-A4E3-E7CFBF870046}" type="slidenum">
              <a:rPr lang="en-US" smtClean="0"/>
              <a:t>6</a:t>
            </a:fld>
            <a:endParaRPr lang="en-US" dirty="0"/>
          </a:p>
        </p:txBody>
      </p:sp>
    </p:spTree>
    <p:extLst>
      <p:ext uri="{BB962C8B-B14F-4D97-AF65-F5344CB8AC3E}">
        <p14:creationId xmlns:p14="http://schemas.microsoft.com/office/powerpoint/2010/main" val="1046508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2016 HUD determined that</a:t>
            </a:r>
            <a:r>
              <a:rPr lang="en-US" baseline="0" dirty="0"/>
              <a:t> gender equality was challenged, and revised policy language to clarify that the self- declared </a:t>
            </a:r>
            <a:r>
              <a:rPr lang="en-US" b="1" i="1" baseline="0" dirty="0"/>
              <a:t>gender identity of the client/consumer should be the determining factor.</a:t>
            </a:r>
          </a:p>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7</a:t>
            </a:fld>
            <a:endParaRPr lang="en-US" dirty="0"/>
          </a:p>
        </p:txBody>
      </p:sp>
    </p:spTree>
    <p:extLst>
      <p:ext uri="{BB962C8B-B14F-4D97-AF65-F5344CB8AC3E}">
        <p14:creationId xmlns:p14="http://schemas.microsoft.com/office/powerpoint/2010/main" val="2349810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is protected under anti-discrimination laws?</a:t>
            </a:r>
          </a:p>
          <a:p>
            <a:endParaRPr lang="en-US" dirty="0"/>
          </a:p>
          <a:p>
            <a:r>
              <a:rPr lang="en-US" dirty="0"/>
              <a:t>Notice the State of Cal.</a:t>
            </a:r>
            <a:r>
              <a:rPr lang="en-US" baseline="0" dirty="0"/>
              <a:t> Is more extensive than federal</a:t>
            </a:r>
          </a:p>
          <a:p>
            <a:endParaRPr lang="en-US" baseline="0" dirty="0"/>
          </a:p>
          <a:p>
            <a:r>
              <a:rPr lang="en-US" baseline="0" dirty="0"/>
              <a:t>Gender expression can be as detailed as hair style </a:t>
            </a:r>
          </a:p>
          <a:p>
            <a:endParaRPr lang="en-US" baseline="0" dirty="0"/>
          </a:p>
          <a:p>
            <a:r>
              <a:rPr lang="en-US" baseline="0" dirty="0"/>
              <a:t>(Tiny print – read key phrases)</a:t>
            </a:r>
            <a:endParaRPr lang="en-US" dirty="0"/>
          </a:p>
        </p:txBody>
      </p:sp>
      <p:sp>
        <p:nvSpPr>
          <p:cNvPr id="4" name="Slide Number Placeholder 3"/>
          <p:cNvSpPr>
            <a:spLocks noGrp="1"/>
          </p:cNvSpPr>
          <p:nvPr>
            <p:ph type="sldNum" sz="quarter" idx="10"/>
          </p:nvPr>
        </p:nvSpPr>
        <p:spPr/>
        <p:txBody>
          <a:bodyPr/>
          <a:lstStyle/>
          <a:p>
            <a:fld id="{9CA004F4-F240-48F9-8AE1-486585C7F00D}" type="slidenum">
              <a:rPr lang="en-US" smtClean="0"/>
              <a:t>8</a:t>
            </a:fld>
            <a:endParaRPr lang="en-US" dirty="0"/>
          </a:p>
        </p:txBody>
      </p:sp>
    </p:spTree>
    <p:extLst>
      <p:ext uri="{BB962C8B-B14F-4D97-AF65-F5344CB8AC3E}">
        <p14:creationId xmlns:p14="http://schemas.microsoft.com/office/powerpoint/2010/main" val="3537311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10"/>
          </p:nvPr>
        </p:nvSpPr>
        <p:spPr/>
        <p:txBody>
          <a:bodyPr/>
          <a:lstStyle/>
          <a:p>
            <a:fld id="{C6539446-6953-447E-A4E3-E7CFBF870046}" type="slidenum">
              <a:rPr lang="en-US" smtClean="0"/>
              <a:t>9</a:t>
            </a:fld>
            <a:endParaRPr lang="en-US" dirty="0"/>
          </a:p>
        </p:txBody>
      </p:sp>
    </p:spTree>
    <p:extLst>
      <p:ext uri="{BB962C8B-B14F-4D97-AF65-F5344CB8AC3E}">
        <p14:creationId xmlns:p14="http://schemas.microsoft.com/office/powerpoint/2010/main" val="3120140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10</a:t>
            </a:fld>
            <a:endParaRPr lang="en-US" dirty="0"/>
          </a:p>
        </p:txBody>
      </p:sp>
    </p:spTree>
    <p:extLst>
      <p:ext uri="{BB962C8B-B14F-4D97-AF65-F5344CB8AC3E}">
        <p14:creationId xmlns:p14="http://schemas.microsoft.com/office/powerpoint/2010/main" val="2129946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Bottom lines?</a:t>
            </a:r>
          </a:p>
          <a:p>
            <a:endParaRPr lang="en-US" dirty="0"/>
          </a:p>
          <a:p>
            <a:r>
              <a:rPr lang="en-US" dirty="0"/>
              <a:t>EVERYONE has a right to feel comfortable. Supported</a:t>
            </a:r>
          </a:p>
          <a:p>
            <a:endParaRPr lang="en-US" dirty="0"/>
          </a:p>
          <a:p>
            <a:r>
              <a:rPr lang="en-US" dirty="0"/>
              <a:t>BUT CANNOT make the person in the protected class ‘responsible’ for making someone else comfortable – Cannot require them to change for the more dominant person</a:t>
            </a:r>
          </a:p>
          <a:p>
            <a:endParaRPr lang="en-US" dirty="0"/>
          </a:p>
          <a:p>
            <a:r>
              <a:rPr lang="en-US" dirty="0"/>
              <a:t>Rule of thumb FOCUS on calming the aggressor</a:t>
            </a:r>
          </a:p>
          <a:p>
            <a:endParaRPr lang="en-US" dirty="0"/>
          </a:p>
          <a:p>
            <a:r>
              <a:rPr lang="en-US" dirty="0"/>
              <a:t>Be Sure staff have key protocols or phases they can take when times are tense.</a:t>
            </a:r>
          </a:p>
        </p:txBody>
      </p:sp>
      <p:sp>
        <p:nvSpPr>
          <p:cNvPr id="4" name="Slide Number Placeholder 3"/>
          <p:cNvSpPr>
            <a:spLocks noGrp="1"/>
          </p:cNvSpPr>
          <p:nvPr>
            <p:ph type="sldNum" sz="quarter" idx="10"/>
          </p:nvPr>
        </p:nvSpPr>
        <p:spPr/>
        <p:txBody>
          <a:bodyPr/>
          <a:lstStyle/>
          <a:p>
            <a:fld id="{C6539446-6953-447E-A4E3-E7CFBF870046}" type="slidenum">
              <a:rPr lang="en-US" smtClean="0"/>
              <a:t>11</a:t>
            </a:fld>
            <a:endParaRPr lang="en-US" dirty="0"/>
          </a:p>
        </p:txBody>
      </p:sp>
    </p:spTree>
    <p:extLst>
      <p:ext uri="{BB962C8B-B14F-4D97-AF65-F5344CB8AC3E}">
        <p14:creationId xmlns:p14="http://schemas.microsoft.com/office/powerpoint/2010/main" val="4060895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Bottom lines?</a:t>
            </a:r>
          </a:p>
          <a:p>
            <a:endParaRPr lang="en-US" dirty="0"/>
          </a:p>
          <a:p>
            <a:r>
              <a:rPr lang="en-US" dirty="0"/>
              <a:t>EVERYONE has a right to feel comfortable. Supported</a:t>
            </a:r>
          </a:p>
          <a:p>
            <a:endParaRPr lang="en-US" dirty="0"/>
          </a:p>
          <a:p>
            <a:r>
              <a:rPr lang="en-US" dirty="0"/>
              <a:t>BUT CANNOT make the person in the protected class ‘responsible’ for making someone else comfortable – Cannot require them to change for the more dominant person</a:t>
            </a:r>
          </a:p>
          <a:p>
            <a:endParaRPr lang="en-US" dirty="0"/>
          </a:p>
          <a:p>
            <a:r>
              <a:rPr lang="en-US" dirty="0"/>
              <a:t>Rule of thumb FOCUS on calming the aggressor</a:t>
            </a:r>
          </a:p>
          <a:p>
            <a:endParaRPr lang="en-US" dirty="0"/>
          </a:p>
          <a:p>
            <a:r>
              <a:rPr lang="en-US" dirty="0"/>
              <a:t>Be Sure staff have key protocols or phases they can take when times are tense.</a:t>
            </a:r>
          </a:p>
        </p:txBody>
      </p:sp>
      <p:sp>
        <p:nvSpPr>
          <p:cNvPr id="4" name="Slide Number Placeholder 3"/>
          <p:cNvSpPr>
            <a:spLocks noGrp="1"/>
          </p:cNvSpPr>
          <p:nvPr>
            <p:ph type="sldNum" sz="quarter" idx="10"/>
          </p:nvPr>
        </p:nvSpPr>
        <p:spPr/>
        <p:txBody>
          <a:bodyPr/>
          <a:lstStyle/>
          <a:p>
            <a:fld id="{C6539446-6953-447E-A4E3-E7CFBF870046}" type="slidenum">
              <a:rPr lang="en-US" smtClean="0"/>
              <a:t>12</a:t>
            </a:fld>
            <a:endParaRPr lang="en-US" dirty="0"/>
          </a:p>
        </p:txBody>
      </p:sp>
    </p:spTree>
    <p:extLst>
      <p:ext uri="{BB962C8B-B14F-4D97-AF65-F5344CB8AC3E}">
        <p14:creationId xmlns:p14="http://schemas.microsoft.com/office/powerpoint/2010/main" val="1801961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a:t>
            </a:r>
            <a:r>
              <a:rPr lang="en-US" baseline="0" dirty="0"/>
              <a:t> as busy as daily life in the service agency’s life is, Why take the time to do Self Assessments?</a:t>
            </a:r>
          </a:p>
          <a:p>
            <a:endParaRPr lang="en-US" baseline="0" dirty="0"/>
          </a:p>
          <a:p>
            <a:r>
              <a:rPr lang="en-US" baseline="0" dirty="0"/>
              <a:t>Self assessment strengthen operations by showing what’s going well, and point to areas needing adjustment to avoid issues  - </a:t>
            </a:r>
          </a:p>
          <a:p>
            <a:r>
              <a:rPr lang="en-US" baseline="0" dirty="0"/>
              <a:t>Not only monitoring and regulatory compliance but potential legal issues as well. </a:t>
            </a:r>
            <a:endParaRPr lang="en-US" dirty="0"/>
          </a:p>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13</a:t>
            </a:fld>
            <a:endParaRPr lang="en-US" dirty="0"/>
          </a:p>
        </p:txBody>
      </p:sp>
    </p:spTree>
    <p:extLst>
      <p:ext uri="{BB962C8B-B14F-4D97-AF65-F5344CB8AC3E}">
        <p14:creationId xmlns:p14="http://schemas.microsoft.com/office/powerpoint/2010/main" val="1417254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latin typeface="Times New Roman" panose="02020603050405020304" pitchFamily="18" charset="0"/>
                <a:cs typeface="Times New Roman" panose="02020603050405020304" pitchFamily="18" charset="0"/>
              </a:rPr>
              <a:t>IMPLEMENTING EQUAL ACCESS is an IMPORTANT responsibility and can be  CHALLENGING</a:t>
            </a:r>
          </a:p>
          <a:p>
            <a:pPr defTabSz="942289">
              <a:defRPr/>
            </a:pPr>
            <a:endParaRPr lang="en-US" dirty="0">
              <a:latin typeface="Times New Roman" panose="02020603050405020304" pitchFamily="18" charset="0"/>
              <a:cs typeface="Times New Roman" panose="02020603050405020304" pitchFamily="18" charset="0"/>
            </a:endParaRPr>
          </a:p>
          <a:p>
            <a:pPr defTabSz="942289">
              <a:defRPr/>
            </a:pPr>
            <a:r>
              <a:rPr lang="en-US" dirty="0">
                <a:latin typeface="Times New Roman" panose="02020603050405020304" pitchFamily="18" charset="0"/>
                <a:cs typeface="Times New Roman" panose="02020603050405020304" pitchFamily="18" charset="0"/>
              </a:rPr>
              <a:t>HUD, technical assistance providers, and national organizations have developed some tools to help support agencies in this process.  </a:t>
            </a:r>
          </a:p>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14</a:t>
            </a:fld>
            <a:endParaRPr lang="en-US" dirty="0"/>
          </a:p>
        </p:txBody>
      </p:sp>
    </p:spTree>
    <p:extLst>
      <p:ext uri="{BB962C8B-B14F-4D97-AF65-F5344CB8AC3E}">
        <p14:creationId xmlns:p14="http://schemas.microsoft.com/office/powerpoint/2010/main" val="638846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self assessment tool helps providers assess their compliance with the rules</a:t>
            </a:r>
          </a:p>
          <a:p>
            <a:endParaRPr lang="en-US" dirty="0"/>
          </a:p>
          <a:p>
            <a:r>
              <a:rPr lang="en-US" dirty="0"/>
              <a:t>It is intended for internal use – ‘not monitoring’</a:t>
            </a:r>
          </a:p>
          <a:p>
            <a:endParaRPr lang="en-US" dirty="0"/>
          </a:p>
          <a:p>
            <a:r>
              <a:rPr lang="en-US" dirty="0"/>
              <a:t>(*read rest of points)</a:t>
            </a:r>
          </a:p>
        </p:txBody>
      </p:sp>
      <p:sp>
        <p:nvSpPr>
          <p:cNvPr id="4" name="Slide Number Placeholder 3"/>
          <p:cNvSpPr>
            <a:spLocks noGrp="1"/>
          </p:cNvSpPr>
          <p:nvPr>
            <p:ph type="sldNum" sz="quarter" idx="5"/>
          </p:nvPr>
        </p:nvSpPr>
        <p:spPr/>
        <p:txBody>
          <a:bodyPr/>
          <a:lstStyle/>
          <a:p>
            <a:fld id="{C6539446-6953-447E-A4E3-E7CFBF870046}" type="slidenum">
              <a:rPr lang="en-US" smtClean="0"/>
              <a:t>15</a:t>
            </a:fld>
            <a:endParaRPr lang="en-US" dirty="0"/>
          </a:p>
        </p:txBody>
      </p:sp>
    </p:spTree>
    <p:extLst>
      <p:ext uri="{BB962C8B-B14F-4D97-AF65-F5344CB8AC3E}">
        <p14:creationId xmlns:p14="http://schemas.microsoft.com/office/powerpoint/2010/main" val="165503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self assessment tool is formatted to look at key issues in implementation – Policies and actions</a:t>
            </a:r>
          </a:p>
        </p:txBody>
      </p:sp>
      <p:sp>
        <p:nvSpPr>
          <p:cNvPr id="4" name="Slide Number Placeholder 3"/>
          <p:cNvSpPr>
            <a:spLocks noGrp="1"/>
          </p:cNvSpPr>
          <p:nvPr>
            <p:ph type="sldNum" sz="quarter" idx="5"/>
          </p:nvPr>
        </p:nvSpPr>
        <p:spPr/>
        <p:txBody>
          <a:bodyPr/>
          <a:lstStyle/>
          <a:p>
            <a:fld id="{C6539446-6953-447E-A4E3-E7CFBF870046}" type="slidenum">
              <a:rPr lang="en-US" smtClean="0"/>
              <a:t>16</a:t>
            </a:fld>
            <a:endParaRPr lang="en-US" dirty="0"/>
          </a:p>
        </p:txBody>
      </p:sp>
    </p:spTree>
    <p:extLst>
      <p:ext uri="{BB962C8B-B14F-4D97-AF65-F5344CB8AC3E}">
        <p14:creationId xmlns:p14="http://schemas.microsoft.com/office/powerpoint/2010/main" val="4213251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TOO small to read</a:t>
            </a:r>
            <a:r>
              <a:rPr lang="en-US" baseline="0" dirty="0"/>
              <a:t> – just to show how the tools is structured – Next slide gives an example</a:t>
            </a:r>
          </a:p>
          <a:p>
            <a:pPr defTabSz="942289">
              <a:defRPr/>
            </a:pPr>
            <a:endParaRPr lang="en-US" baseline="0" dirty="0"/>
          </a:p>
          <a:p>
            <a:pPr defTabSz="942289">
              <a:defRPr/>
            </a:pPr>
            <a:r>
              <a:rPr lang="en-US" baseline="0" dirty="0"/>
              <a:t>It focuses on policies, implementation, training</a:t>
            </a:r>
          </a:p>
          <a:p>
            <a:pPr defTabSz="942289">
              <a:defRPr/>
            </a:pPr>
            <a:endParaRPr lang="en-US" baseline="0" dirty="0"/>
          </a:p>
          <a:p>
            <a:pPr defTabSz="942289">
              <a:defRPr/>
            </a:pPr>
            <a:r>
              <a:rPr lang="en-US" dirty="0"/>
              <a:t>Note that ALL personnel are subject to the policies – including contractors and volunteers</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17</a:t>
            </a:fld>
            <a:endParaRPr lang="en-US" dirty="0"/>
          </a:p>
        </p:txBody>
      </p:sp>
    </p:spTree>
    <p:extLst>
      <p:ext uri="{BB962C8B-B14F-4D97-AF65-F5344CB8AC3E}">
        <p14:creationId xmlns:p14="http://schemas.microsoft.com/office/powerpoint/2010/main" val="1955839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example</a:t>
            </a:r>
            <a:r>
              <a:rPr lang="en-US" baseline="0" dirty="0"/>
              <a:t> addresses complaints from clients who are uncomfortable with people whose gender identity is not ‘traditional’</a:t>
            </a:r>
          </a:p>
          <a:p>
            <a:endParaRPr lang="en-US" baseline="0" dirty="0"/>
          </a:p>
          <a:p>
            <a:r>
              <a:rPr lang="en-US" baseline="0" dirty="0"/>
              <a:t>NOTE That the rule applies to everyone interacting with the client within the organization – including volunteers and contractors</a:t>
            </a:r>
          </a:p>
          <a:p>
            <a:endParaRPr lang="en-US" baseline="0" dirty="0"/>
          </a:p>
          <a:p>
            <a:r>
              <a:rPr lang="en-US" baseline="0" dirty="0"/>
              <a:t>This example looks at Harassment Policy</a:t>
            </a:r>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18</a:t>
            </a:fld>
            <a:endParaRPr lang="en-US" dirty="0"/>
          </a:p>
        </p:txBody>
      </p:sp>
    </p:spTree>
    <p:extLst>
      <p:ext uri="{BB962C8B-B14F-4D97-AF65-F5344CB8AC3E}">
        <p14:creationId xmlns:p14="http://schemas.microsoft.com/office/powerpoint/2010/main" val="3623322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TOOL gives concrete examples</a:t>
            </a:r>
            <a:r>
              <a:rPr lang="en-US" baseline="0" dirty="0"/>
              <a:t> of behaviors that either encourage or discourage equal access interactions.</a:t>
            </a:r>
          </a:p>
          <a:p>
            <a:r>
              <a:rPr lang="en-US" baseline="0" dirty="0"/>
              <a:t>Again, it offers concrete examples in an easy to follow format –</a:t>
            </a:r>
          </a:p>
          <a:p>
            <a:endParaRPr lang="en-US" baseline="0" dirty="0"/>
          </a:p>
          <a:p>
            <a:r>
              <a:rPr lang="en-US" baseline="0" dirty="0"/>
              <a:t>This time, the tools is organized by the </a:t>
            </a:r>
            <a:r>
              <a:rPr lang="en-US" b="1" baseline="0" dirty="0"/>
              <a:t>Processes </a:t>
            </a:r>
          </a:p>
        </p:txBody>
      </p:sp>
      <p:sp>
        <p:nvSpPr>
          <p:cNvPr id="4" name="Slide Number Placeholder 3"/>
          <p:cNvSpPr>
            <a:spLocks noGrp="1"/>
          </p:cNvSpPr>
          <p:nvPr>
            <p:ph type="sldNum" sz="quarter" idx="10"/>
          </p:nvPr>
        </p:nvSpPr>
        <p:spPr/>
        <p:txBody>
          <a:bodyPr/>
          <a:lstStyle/>
          <a:p>
            <a:fld id="{C6539446-6953-447E-A4E3-E7CFBF870046}" type="slidenum">
              <a:rPr lang="en-US" smtClean="0"/>
              <a:t>19</a:t>
            </a:fld>
            <a:endParaRPr lang="en-US" dirty="0"/>
          </a:p>
        </p:txBody>
      </p:sp>
    </p:spTree>
    <p:extLst>
      <p:ext uri="{BB962C8B-B14F-4D97-AF65-F5344CB8AC3E}">
        <p14:creationId xmlns:p14="http://schemas.microsoft.com/office/powerpoint/2010/main" val="677931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Feeling a bit overwhelmed by details and small font?</a:t>
            </a:r>
          </a:p>
          <a:p>
            <a:endParaRPr lang="en-US" dirty="0"/>
          </a:p>
          <a:p>
            <a:r>
              <a:rPr lang="en-US" dirty="0"/>
              <a:t>Before we look at the</a:t>
            </a:r>
            <a:r>
              <a:rPr lang="en-US" baseline="0" dirty="0"/>
              <a:t> next tool we offer a basic guide that should ‘travel with staff’ …and be established in agency POLICY</a:t>
            </a:r>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20</a:t>
            </a:fld>
            <a:endParaRPr lang="en-US" dirty="0"/>
          </a:p>
        </p:txBody>
      </p:sp>
    </p:spTree>
    <p:extLst>
      <p:ext uri="{BB962C8B-B14F-4D97-AF65-F5344CB8AC3E}">
        <p14:creationId xmlns:p14="http://schemas.microsoft.com/office/powerpoint/2010/main" val="1408131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ACKNOWLEDGE HUD CPD for the Decision-</a:t>
            </a:r>
            <a:r>
              <a:rPr lang="en-US" baseline="0" dirty="0"/>
              <a:t> Making tool</a:t>
            </a:r>
            <a:endParaRPr lang="en-US" dirty="0"/>
          </a:p>
          <a:p>
            <a:endParaRPr lang="en-US" dirty="0"/>
          </a:p>
          <a:p>
            <a:r>
              <a:rPr lang="en-US" dirty="0"/>
              <a:t>AGAIN</a:t>
            </a:r>
            <a:r>
              <a:rPr lang="en-US" baseline="0" dirty="0"/>
              <a:t> the </a:t>
            </a:r>
            <a:r>
              <a:rPr lang="en-US" dirty="0"/>
              <a:t> font</a:t>
            </a:r>
            <a:r>
              <a:rPr lang="en-US" baseline="0" dirty="0"/>
              <a:t> is too small for you to see – so let’s choose pieces as examples:</a:t>
            </a:r>
          </a:p>
          <a:p>
            <a:endParaRPr lang="en-US" dirty="0"/>
          </a:p>
        </p:txBody>
      </p:sp>
      <p:sp>
        <p:nvSpPr>
          <p:cNvPr id="4" name="Slide Number Placeholder 3"/>
          <p:cNvSpPr>
            <a:spLocks noGrp="1"/>
          </p:cNvSpPr>
          <p:nvPr>
            <p:ph type="sldNum" sz="quarter" idx="10"/>
          </p:nvPr>
        </p:nvSpPr>
        <p:spPr/>
        <p:txBody>
          <a:bodyPr/>
          <a:lstStyle/>
          <a:p>
            <a:pPr defTabSz="942289">
              <a:defRPr/>
            </a:pPr>
            <a:fld id="{9CA004F4-F240-48F9-8AE1-486585C7F00D}" type="slidenum">
              <a:rPr lang="en-US">
                <a:solidFill>
                  <a:prstClr val="black"/>
                </a:solidFill>
                <a:latin typeface="Calibri" panose="020F0502020204030204"/>
              </a:rPr>
              <a:pPr defTabSz="942289">
                <a:defRPr/>
              </a:pPr>
              <a:t>21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910869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Behaviors, language, attitude at each step of the process can either support and encourage or violate and discourage equal access. </a:t>
            </a:r>
          </a:p>
        </p:txBody>
      </p:sp>
      <p:sp>
        <p:nvSpPr>
          <p:cNvPr id="4" name="Slide Number Placeholder 3"/>
          <p:cNvSpPr>
            <a:spLocks noGrp="1"/>
          </p:cNvSpPr>
          <p:nvPr>
            <p:ph type="sldNum" sz="quarter" idx="5"/>
          </p:nvPr>
        </p:nvSpPr>
        <p:spPr/>
        <p:txBody>
          <a:bodyPr/>
          <a:lstStyle/>
          <a:p>
            <a:fld id="{C6539446-6953-447E-A4E3-E7CFBF870046}" type="slidenum">
              <a:rPr lang="en-US" smtClean="0"/>
              <a:t>22</a:t>
            </a:fld>
            <a:endParaRPr lang="en-US" dirty="0"/>
          </a:p>
        </p:txBody>
      </p:sp>
    </p:spTree>
    <p:extLst>
      <p:ext uri="{BB962C8B-B14F-4D97-AF65-F5344CB8AC3E}">
        <p14:creationId xmlns:p14="http://schemas.microsoft.com/office/powerpoint/2010/main" val="1524563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role do you play m your organization?</a:t>
            </a:r>
          </a:p>
          <a:p>
            <a:endParaRPr lang="en-US" dirty="0"/>
          </a:p>
          <a:p>
            <a:r>
              <a:rPr lang="en-US" dirty="0"/>
              <a:t>Ask yourself the questions under that role.</a:t>
            </a:r>
          </a:p>
          <a:p>
            <a:endParaRPr lang="en-US" dirty="0"/>
          </a:p>
          <a:p>
            <a:r>
              <a:rPr lang="en-US" dirty="0"/>
              <a:t>If you cannot clearly say YES you need to take corrective action!</a:t>
            </a:r>
          </a:p>
        </p:txBody>
      </p:sp>
      <p:sp>
        <p:nvSpPr>
          <p:cNvPr id="4" name="Slide Number Placeholder 3"/>
          <p:cNvSpPr>
            <a:spLocks noGrp="1"/>
          </p:cNvSpPr>
          <p:nvPr>
            <p:ph type="sldNum" sz="quarter" idx="5"/>
          </p:nvPr>
        </p:nvSpPr>
        <p:spPr/>
        <p:txBody>
          <a:bodyPr/>
          <a:lstStyle/>
          <a:p>
            <a:fld id="{C6539446-6953-447E-A4E3-E7CFBF870046}" type="slidenum">
              <a:rPr lang="en-US" smtClean="0"/>
              <a:t>23</a:t>
            </a:fld>
            <a:endParaRPr lang="en-US" dirty="0"/>
          </a:p>
        </p:txBody>
      </p:sp>
    </p:spTree>
    <p:extLst>
      <p:ext uri="{BB962C8B-B14F-4D97-AF65-F5344CB8AC3E}">
        <p14:creationId xmlns:p14="http://schemas.microsoft.com/office/powerpoint/2010/main" val="2761971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example – this</a:t>
            </a:r>
            <a:r>
              <a:rPr lang="en-US" baseline="0" dirty="0"/>
              <a:t> one is at the time of referral</a:t>
            </a:r>
          </a:p>
          <a:p>
            <a:endParaRPr lang="en-US" baseline="0" dirty="0"/>
          </a:p>
          <a:p>
            <a:r>
              <a:rPr lang="en-US" baseline="0" dirty="0"/>
              <a:t>(Read each example)</a:t>
            </a:r>
          </a:p>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24</a:t>
            </a:fld>
            <a:endParaRPr lang="en-US" dirty="0"/>
          </a:p>
        </p:txBody>
      </p:sp>
    </p:spTree>
    <p:extLst>
      <p:ext uri="{BB962C8B-B14F-4D97-AF65-F5344CB8AC3E}">
        <p14:creationId xmlns:p14="http://schemas.microsoft.com/office/powerpoint/2010/main" val="2574141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ways that help people feel welcomed or recognized</a:t>
            </a:r>
          </a:p>
          <a:p>
            <a:endParaRPr lang="en-US" dirty="0"/>
          </a:p>
          <a:p>
            <a:r>
              <a:rPr lang="en-US" dirty="0"/>
              <a:t>Begin by supporting empowerment and self-determination of the person requesting assistance.</a:t>
            </a:r>
          </a:p>
          <a:p>
            <a:endParaRPr lang="en-US" dirty="0"/>
          </a:p>
          <a:p>
            <a:r>
              <a:rPr lang="en-US" dirty="0"/>
              <a:t>In addition to formal name and preferred name, recognize that there are many terms and concepts for gender --- including some tied to  culture/ race/ethnicity – like two-spirit or berdache</a:t>
            </a:r>
          </a:p>
          <a:p>
            <a:endParaRPr lang="en-US" dirty="0"/>
          </a:p>
          <a:p>
            <a:r>
              <a:rPr lang="en-US" dirty="0"/>
              <a:t>In addition to gathering the ‘data’ ask how the person wishes to be addressed ---</a:t>
            </a:r>
          </a:p>
        </p:txBody>
      </p:sp>
      <p:sp>
        <p:nvSpPr>
          <p:cNvPr id="4" name="Slide Number Placeholder 3"/>
          <p:cNvSpPr>
            <a:spLocks noGrp="1"/>
          </p:cNvSpPr>
          <p:nvPr>
            <p:ph type="sldNum" sz="quarter" idx="5"/>
          </p:nvPr>
        </p:nvSpPr>
        <p:spPr/>
        <p:txBody>
          <a:bodyPr/>
          <a:lstStyle/>
          <a:p>
            <a:fld id="{C6539446-6953-447E-A4E3-E7CFBF870046}" type="slidenum">
              <a:rPr lang="en-US" smtClean="0"/>
              <a:t>25</a:t>
            </a:fld>
            <a:endParaRPr lang="en-US" dirty="0"/>
          </a:p>
        </p:txBody>
      </p:sp>
    </p:spTree>
    <p:extLst>
      <p:ext uri="{BB962C8B-B14F-4D97-AF65-F5344CB8AC3E}">
        <p14:creationId xmlns:p14="http://schemas.microsoft.com/office/powerpoint/2010/main" val="3493085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26</a:t>
            </a:fld>
            <a:endParaRPr lang="en-US" dirty="0"/>
          </a:p>
        </p:txBody>
      </p:sp>
    </p:spTree>
    <p:extLst>
      <p:ext uri="{BB962C8B-B14F-4D97-AF65-F5344CB8AC3E}">
        <p14:creationId xmlns:p14="http://schemas.microsoft.com/office/powerpoint/2010/main" val="9562606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 1 is a  </a:t>
            </a:r>
            <a:r>
              <a:rPr lang="en-US" dirty="0" err="1"/>
              <a:t>A</a:t>
            </a:r>
            <a:r>
              <a:rPr lang="en-US" dirty="0"/>
              <a:t> common question</a:t>
            </a:r>
          </a:p>
        </p:txBody>
      </p:sp>
      <p:sp>
        <p:nvSpPr>
          <p:cNvPr id="4" name="Slide Number Placeholder 3"/>
          <p:cNvSpPr>
            <a:spLocks noGrp="1"/>
          </p:cNvSpPr>
          <p:nvPr>
            <p:ph type="sldNum" sz="quarter" idx="5"/>
          </p:nvPr>
        </p:nvSpPr>
        <p:spPr/>
        <p:txBody>
          <a:bodyPr/>
          <a:lstStyle/>
          <a:p>
            <a:fld id="{C6539446-6953-447E-A4E3-E7CFBF870046}" type="slidenum">
              <a:rPr lang="en-US" smtClean="0"/>
              <a:t>27</a:t>
            </a:fld>
            <a:endParaRPr lang="en-US" dirty="0"/>
          </a:p>
        </p:txBody>
      </p:sp>
    </p:spTree>
    <p:extLst>
      <p:ext uri="{BB962C8B-B14F-4D97-AF65-F5344CB8AC3E}">
        <p14:creationId xmlns:p14="http://schemas.microsoft.com/office/powerpoint/2010/main" val="16919351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28</a:t>
            </a:fld>
            <a:endParaRPr lang="en-US" dirty="0"/>
          </a:p>
        </p:txBody>
      </p:sp>
    </p:spTree>
    <p:extLst>
      <p:ext uri="{BB962C8B-B14F-4D97-AF65-F5344CB8AC3E}">
        <p14:creationId xmlns:p14="http://schemas.microsoft.com/office/powerpoint/2010/main" val="29943584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29</a:t>
            </a:fld>
            <a:endParaRPr lang="en-US" dirty="0"/>
          </a:p>
        </p:txBody>
      </p:sp>
    </p:spTree>
    <p:extLst>
      <p:ext uri="{BB962C8B-B14F-4D97-AF65-F5344CB8AC3E}">
        <p14:creationId xmlns:p14="http://schemas.microsoft.com/office/powerpoint/2010/main" val="24434789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ensure ALL people feel supported / have access</a:t>
            </a:r>
          </a:p>
          <a:p>
            <a:r>
              <a:rPr lang="en-US" dirty="0"/>
              <a:t>Emphasize desire for everyone to the comfortable</a:t>
            </a:r>
          </a:p>
          <a:p>
            <a:r>
              <a:rPr lang="en-US" dirty="0"/>
              <a:t>Ask their opinion about what would be most comfortable</a:t>
            </a:r>
          </a:p>
          <a:p>
            <a:endParaRPr lang="en-US" dirty="0"/>
          </a:p>
          <a:p>
            <a:r>
              <a:rPr lang="en-US" dirty="0"/>
              <a:t>Create structures/opportunities to prevent or to remedy issues</a:t>
            </a:r>
          </a:p>
          <a:p>
            <a:endParaRPr lang="en-US" dirty="0"/>
          </a:p>
          <a:p>
            <a:r>
              <a:rPr lang="en-US" dirty="0"/>
              <a:t>Note: if you create schedules you CANNOT institute processes that are discriminatory – for example, the schedule could not call for all persons in a protected class to get up and shower at 4:30 AM – or only use the restroom during one hour during the day. </a:t>
            </a:r>
          </a:p>
        </p:txBody>
      </p:sp>
      <p:sp>
        <p:nvSpPr>
          <p:cNvPr id="4" name="Slide Number Placeholder 3"/>
          <p:cNvSpPr>
            <a:spLocks noGrp="1"/>
          </p:cNvSpPr>
          <p:nvPr>
            <p:ph type="sldNum" sz="quarter" idx="5"/>
          </p:nvPr>
        </p:nvSpPr>
        <p:spPr/>
        <p:txBody>
          <a:bodyPr/>
          <a:lstStyle/>
          <a:p>
            <a:fld id="{C6539446-6953-447E-A4E3-E7CFBF870046}" type="slidenum">
              <a:rPr lang="en-US" smtClean="0"/>
              <a:t>30</a:t>
            </a:fld>
            <a:endParaRPr lang="en-US" dirty="0"/>
          </a:p>
        </p:txBody>
      </p:sp>
    </p:spTree>
    <p:extLst>
      <p:ext uri="{BB962C8B-B14F-4D97-AF65-F5344CB8AC3E}">
        <p14:creationId xmlns:p14="http://schemas.microsoft.com/office/powerpoint/2010/main" val="25635649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32</a:t>
            </a:fld>
            <a:endParaRPr lang="en-US" dirty="0"/>
          </a:p>
        </p:txBody>
      </p:sp>
    </p:spTree>
    <p:extLst>
      <p:ext uri="{BB962C8B-B14F-4D97-AF65-F5344CB8AC3E}">
        <p14:creationId xmlns:p14="http://schemas.microsoft.com/office/powerpoint/2010/main" val="539256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Examples of Discrimination? </a:t>
            </a:r>
          </a:p>
        </p:txBody>
      </p:sp>
      <p:sp>
        <p:nvSpPr>
          <p:cNvPr id="4" name="Slide Number Placeholder 3"/>
          <p:cNvSpPr>
            <a:spLocks noGrp="1"/>
          </p:cNvSpPr>
          <p:nvPr>
            <p:ph type="sldNum" sz="quarter" idx="5"/>
          </p:nvPr>
        </p:nvSpPr>
        <p:spPr/>
        <p:txBody>
          <a:bodyPr/>
          <a:lstStyle/>
          <a:p>
            <a:fld id="{C6539446-6953-447E-A4E3-E7CFBF870046}" type="slidenum">
              <a:rPr lang="en-US" smtClean="0"/>
              <a:t>33</a:t>
            </a:fld>
            <a:endParaRPr lang="en-US" dirty="0"/>
          </a:p>
        </p:txBody>
      </p:sp>
    </p:spTree>
    <p:extLst>
      <p:ext uri="{BB962C8B-B14F-4D97-AF65-F5344CB8AC3E}">
        <p14:creationId xmlns:p14="http://schemas.microsoft.com/office/powerpoint/2010/main" val="14072990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34</a:t>
            </a:fld>
            <a:endParaRPr lang="en-US" dirty="0"/>
          </a:p>
        </p:txBody>
      </p:sp>
    </p:spTree>
    <p:extLst>
      <p:ext uri="{BB962C8B-B14F-4D97-AF65-F5344CB8AC3E}">
        <p14:creationId xmlns:p14="http://schemas.microsoft.com/office/powerpoint/2010/main" val="26303384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55673C-BBCC-40A8-9DAA-A150F2326698}" type="slidenum">
              <a:rPr lang="en-US" smtClean="0"/>
              <a:t>35</a:t>
            </a:fld>
            <a:endParaRPr lang="en-US" dirty="0"/>
          </a:p>
        </p:txBody>
      </p:sp>
    </p:spTree>
    <p:extLst>
      <p:ext uri="{BB962C8B-B14F-4D97-AF65-F5344CB8AC3E}">
        <p14:creationId xmlns:p14="http://schemas.microsoft.com/office/powerpoint/2010/main" val="36015656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6539446-6953-447E-A4E3-E7CFBF870046}" type="slidenum">
              <a:rPr lang="en-US" smtClean="0"/>
              <a:t>36</a:t>
            </a:fld>
            <a:endParaRPr lang="en-US" dirty="0"/>
          </a:p>
        </p:txBody>
      </p:sp>
    </p:spTree>
    <p:extLst>
      <p:ext uri="{BB962C8B-B14F-4D97-AF65-F5344CB8AC3E}">
        <p14:creationId xmlns:p14="http://schemas.microsoft.com/office/powerpoint/2010/main" val="35508169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087">
              <a:spcBef>
                <a:spcPts val="134"/>
              </a:spcBef>
            </a:pPr>
            <a:r>
              <a:rPr lang="en-US" spc="10" dirty="0">
                <a:cs typeface="Calibri"/>
              </a:rPr>
              <a:t>SO what is Gender Identity? </a:t>
            </a:r>
          </a:p>
          <a:p>
            <a:pPr marL="13087">
              <a:spcBef>
                <a:spcPts val="134"/>
              </a:spcBef>
            </a:pPr>
            <a:endParaRPr lang="en-US" spc="10" dirty="0">
              <a:cs typeface="Calibri"/>
            </a:endParaRPr>
          </a:p>
          <a:p>
            <a:pPr marL="13087">
              <a:spcBef>
                <a:spcPts val="134"/>
              </a:spcBef>
            </a:pPr>
            <a:r>
              <a:rPr lang="en-US" spc="10" dirty="0">
                <a:cs typeface="Calibri"/>
              </a:rPr>
              <a:t>Gender</a:t>
            </a:r>
            <a:r>
              <a:rPr lang="en-US" spc="-36" dirty="0">
                <a:cs typeface="Calibri"/>
              </a:rPr>
              <a:t> </a:t>
            </a:r>
            <a:r>
              <a:rPr lang="en-US" spc="10" dirty="0">
                <a:cs typeface="Calibri"/>
              </a:rPr>
              <a:t>Identity:</a:t>
            </a:r>
            <a:endParaRPr lang="en-US" dirty="0">
              <a:cs typeface="Calibri"/>
            </a:endParaRPr>
          </a:p>
          <a:p>
            <a:pPr marL="256512" indent="-244078">
              <a:spcBef>
                <a:spcPts val="36"/>
              </a:spcBef>
              <a:buFont typeface="Arial"/>
              <a:buChar char="•"/>
              <a:tabLst>
                <a:tab pos="255858" algn="l"/>
                <a:tab pos="257165" algn="l"/>
              </a:tabLst>
            </a:pPr>
            <a:r>
              <a:rPr lang="en-US" spc="10" dirty="0">
                <a:cs typeface="Calibri"/>
              </a:rPr>
              <a:t>Internal</a:t>
            </a:r>
            <a:r>
              <a:rPr lang="en-US" spc="-5" dirty="0">
                <a:cs typeface="Calibri"/>
              </a:rPr>
              <a:t> </a:t>
            </a:r>
            <a:r>
              <a:rPr lang="en-US" spc="15" dirty="0">
                <a:cs typeface="Calibri"/>
              </a:rPr>
              <a:t>or</a:t>
            </a:r>
            <a:r>
              <a:rPr lang="en-US" spc="-5" dirty="0">
                <a:cs typeface="Calibri"/>
              </a:rPr>
              <a:t> </a:t>
            </a:r>
            <a:r>
              <a:rPr lang="en-US" spc="5" dirty="0">
                <a:cs typeface="Calibri"/>
              </a:rPr>
              <a:t>innate</a:t>
            </a:r>
            <a:r>
              <a:rPr lang="en-US" dirty="0">
                <a:cs typeface="Calibri"/>
              </a:rPr>
              <a:t> </a:t>
            </a:r>
            <a:r>
              <a:rPr lang="en-US" spc="15" dirty="0">
                <a:cs typeface="Calibri"/>
              </a:rPr>
              <a:t>sense</a:t>
            </a:r>
            <a:r>
              <a:rPr lang="en-US" spc="-5" dirty="0">
                <a:cs typeface="Calibri"/>
              </a:rPr>
              <a:t> </a:t>
            </a:r>
            <a:r>
              <a:rPr lang="en-US" spc="5" dirty="0">
                <a:cs typeface="Calibri"/>
              </a:rPr>
              <a:t>of </a:t>
            </a:r>
            <a:r>
              <a:rPr lang="en-US" spc="10" dirty="0">
                <a:cs typeface="Calibri"/>
              </a:rPr>
              <a:t>being</a:t>
            </a:r>
            <a:r>
              <a:rPr lang="en-US" spc="-10" dirty="0">
                <a:cs typeface="Calibri"/>
              </a:rPr>
              <a:t> </a:t>
            </a:r>
            <a:r>
              <a:rPr lang="en-US" spc="10" dirty="0">
                <a:cs typeface="Calibri"/>
              </a:rPr>
              <a:t>male,</a:t>
            </a:r>
            <a:r>
              <a:rPr lang="en-US" dirty="0">
                <a:cs typeface="Calibri"/>
              </a:rPr>
              <a:t> </a:t>
            </a:r>
            <a:r>
              <a:rPr lang="en-US" spc="10" dirty="0">
                <a:cs typeface="Calibri"/>
              </a:rPr>
              <a:t>female,</a:t>
            </a:r>
            <a:r>
              <a:rPr lang="en-US" spc="15" dirty="0">
                <a:cs typeface="Calibri"/>
              </a:rPr>
              <a:t> or</a:t>
            </a:r>
            <a:r>
              <a:rPr lang="en-US" spc="-5" dirty="0">
                <a:cs typeface="Calibri"/>
              </a:rPr>
              <a:t> </a:t>
            </a:r>
            <a:r>
              <a:rPr lang="en-US" spc="10" dirty="0">
                <a:cs typeface="Calibri"/>
              </a:rPr>
              <a:t>another</a:t>
            </a:r>
            <a:r>
              <a:rPr lang="en-US" dirty="0">
                <a:cs typeface="Calibri"/>
              </a:rPr>
              <a:t> </a:t>
            </a:r>
            <a:r>
              <a:rPr lang="en-US" spc="10" dirty="0">
                <a:cs typeface="Calibri"/>
              </a:rPr>
              <a:t>gender</a:t>
            </a:r>
            <a:endParaRPr lang="en-US" dirty="0">
              <a:cs typeface="Calibri"/>
            </a:endParaRPr>
          </a:p>
          <a:p>
            <a:pPr marL="256512" indent="-244078">
              <a:spcBef>
                <a:spcPts val="36"/>
              </a:spcBef>
              <a:buFont typeface="Arial"/>
              <a:buChar char="•"/>
              <a:tabLst>
                <a:tab pos="255858" algn="l"/>
                <a:tab pos="257165" algn="l"/>
              </a:tabLst>
            </a:pPr>
            <a:r>
              <a:rPr lang="en-US" spc="10" dirty="0">
                <a:cs typeface="Calibri"/>
              </a:rPr>
              <a:t>May</a:t>
            </a:r>
            <a:r>
              <a:rPr lang="en-US" spc="5" dirty="0">
                <a:cs typeface="Calibri"/>
              </a:rPr>
              <a:t> </a:t>
            </a:r>
            <a:r>
              <a:rPr lang="en-US" spc="15" dirty="0">
                <a:cs typeface="Calibri"/>
              </a:rPr>
              <a:t>or</a:t>
            </a:r>
            <a:r>
              <a:rPr lang="en-US" spc="-5" dirty="0">
                <a:cs typeface="Calibri"/>
              </a:rPr>
              <a:t> </a:t>
            </a:r>
            <a:r>
              <a:rPr lang="en-US" spc="15" dirty="0">
                <a:cs typeface="Calibri"/>
              </a:rPr>
              <a:t>may</a:t>
            </a:r>
            <a:r>
              <a:rPr lang="en-US" spc="-15" dirty="0">
                <a:cs typeface="Calibri"/>
              </a:rPr>
              <a:t> </a:t>
            </a:r>
            <a:r>
              <a:rPr lang="en-US" spc="15" dirty="0">
                <a:cs typeface="Calibri"/>
              </a:rPr>
              <a:t>not</a:t>
            </a:r>
            <a:r>
              <a:rPr lang="en-US" spc="-21" dirty="0">
                <a:cs typeface="Calibri"/>
              </a:rPr>
              <a:t> </a:t>
            </a:r>
            <a:r>
              <a:rPr lang="en-US" spc="15" dirty="0">
                <a:cs typeface="Calibri"/>
              </a:rPr>
              <a:t>match</a:t>
            </a:r>
            <a:r>
              <a:rPr lang="en-US" spc="-21" dirty="0">
                <a:cs typeface="Calibri"/>
              </a:rPr>
              <a:t> </a:t>
            </a:r>
            <a:r>
              <a:rPr lang="en-US" spc="10" dirty="0">
                <a:cs typeface="Calibri"/>
              </a:rPr>
              <a:t>their</a:t>
            </a:r>
            <a:r>
              <a:rPr lang="en-US" spc="-5" dirty="0">
                <a:cs typeface="Calibri"/>
              </a:rPr>
              <a:t> </a:t>
            </a:r>
            <a:r>
              <a:rPr lang="en-US" spc="10" dirty="0">
                <a:cs typeface="Calibri"/>
              </a:rPr>
              <a:t>assigned</a:t>
            </a:r>
            <a:r>
              <a:rPr lang="en-US" spc="-21" dirty="0">
                <a:cs typeface="Calibri"/>
              </a:rPr>
              <a:t> </a:t>
            </a:r>
            <a:r>
              <a:rPr lang="en-US" spc="10" dirty="0">
                <a:cs typeface="Calibri"/>
              </a:rPr>
              <a:t>sex</a:t>
            </a:r>
            <a:r>
              <a:rPr lang="en-US" spc="5" dirty="0">
                <a:cs typeface="Calibri"/>
              </a:rPr>
              <a:t> </a:t>
            </a:r>
            <a:r>
              <a:rPr lang="en-US" spc="10" dirty="0">
                <a:cs typeface="Calibri"/>
              </a:rPr>
              <a:t>at</a:t>
            </a:r>
            <a:r>
              <a:rPr lang="en-US" spc="-15" dirty="0">
                <a:cs typeface="Calibri"/>
              </a:rPr>
              <a:t> </a:t>
            </a:r>
            <a:r>
              <a:rPr lang="en-US" spc="10" dirty="0">
                <a:cs typeface="Calibri"/>
              </a:rPr>
              <a:t>birth</a:t>
            </a:r>
            <a:endParaRPr lang="en-US" dirty="0">
              <a:cs typeface="Calibri"/>
            </a:endParaRPr>
          </a:p>
          <a:p>
            <a:pPr>
              <a:spcBef>
                <a:spcPts val="31"/>
              </a:spcBef>
              <a:buFont typeface="Arial"/>
              <a:buChar char="•"/>
            </a:pPr>
            <a:endParaRPr lang="en-US" dirty="0">
              <a:cs typeface="Calibri"/>
            </a:endParaRPr>
          </a:p>
          <a:p>
            <a:pPr marL="13087">
              <a:spcBef>
                <a:spcPts val="5"/>
              </a:spcBef>
            </a:pPr>
            <a:r>
              <a:rPr lang="en-US" spc="10" dirty="0">
                <a:cs typeface="Calibri"/>
              </a:rPr>
              <a:t>Gender</a:t>
            </a:r>
            <a:r>
              <a:rPr lang="en-US" spc="-31" dirty="0">
                <a:cs typeface="Calibri"/>
              </a:rPr>
              <a:t> </a:t>
            </a:r>
            <a:r>
              <a:rPr lang="en-US" spc="10" dirty="0">
                <a:cs typeface="Calibri"/>
              </a:rPr>
              <a:t>Expression:</a:t>
            </a:r>
            <a:endParaRPr lang="en-US" dirty="0">
              <a:cs typeface="Calibri"/>
            </a:endParaRPr>
          </a:p>
          <a:p>
            <a:pPr marL="256512" marR="5235" indent="-244078">
              <a:lnSpc>
                <a:spcPts val="2453"/>
              </a:lnSpc>
              <a:spcBef>
                <a:spcPts val="82"/>
              </a:spcBef>
              <a:buFont typeface="Arial"/>
              <a:buChar char="•"/>
              <a:tabLst>
                <a:tab pos="255858" algn="l"/>
                <a:tab pos="257165" algn="l"/>
              </a:tabLst>
            </a:pPr>
            <a:r>
              <a:rPr lang="en-US" spc="10" dirty="0">
                <a:cs typeface="Calibri"/>
              </a:rPr>
              <a:t>External expression </a:t>
            </a:r>
            <a:r>
              <a:rPr lang="en-US" spc="5" dirty="0">
                <a:cs typeface="Calibri"/>
              </a:rPr>
              <a:t>of </a:t>
            </a:r>
            <a:r>
              <a:rPr lang="en-US" spc="10" dirty="0">
                <a:cs typeface="Calibri"/>
              </a:rPr>
              <a:t>gender identity (note that </a:t>
            </a:r>
            <a:r>
              <a:rPr lang="en-US" spc="15" dirty="0">
                <a:cs typeface="Calibri"/>
              </a:rPr>
              <a:t>many </a:t>
            </a:r>
            <a:r>
              <a:rPr lang="en-US" spc="10" dirty="0">
                <a:cs typeface="Calibri"/>
              </a:rPr>
              <a:t>times people </a:t>
            </a:r>
            <a:r>
              <a:rPr lang="en-US" spc="15" dirty="0">
                <a:cs typeface="Calibri"/>
              </a:rPr>
              <a:t>do </a:t>
            </a:r>
            <a:r>
              <a:rPr lang="en-US" spc="10" dirty="0">
                <a:cs typeface="Calibri"/>
              </a:rPr>
              <a:t>not </a:t>
            </a:r>
            <a:r>
              <a:rPr lang="en-US" spc="-443" dirty="0">
                <a:cs typeface="Calibri"/>
              </a:rPr>
              <a:t> </a:t>
            </a:r>
            <a:r>
              <a:rPr lang="en-US" spc="5" dirty="0">
                <a:cs typeface="Calibri"/>
              </a:rPr>
              <a:t>feel</a:t>
            </a:r>
            <a:r>
              <a:rPr lang="en-US" spc="15" dirty="0">
                <a:cs typeface="Calibri"/>
              </a:rPr>
              <a:t> </a:t>
            </a:r>
            <a:r>
              <a:rPr lang="en-US" spc="10" dirty="0">
                <a:cs typeface="Calibri"/>
              </a:rPr>
              <a:t>they</a:t>
            </a:r>
            <a:r>
              <a:rPr lang="en-US" spc="-15" dirty="0">
                <a:cs typeface="Calibri"/>
              </a:rPr>
              <a:t> </a:t>
            </a:r>
            <a:r>
              <a:rPr lang="en-US" spc="15" dirty="0">
                <a:cs typeface="Calibri"/>
              </a:rPr>
              <a:t>can</a:t>
            </a:r>
            <a:r>
              <a:rPr lang="en-US" dirty="0">
                <a:cs typeface="Calibri"/>
              </a:rPr>
              <a:t> </a:t>
            </a:r>
            <a:r>
              <a:rPr lang="en-US" spc="5" dirty="0">
                <a:cs typeface="Calibri"/>
              </a:rPr>
              <a:t>safely </a:t>
            </a:r>
            <a:r>
              <a:rPr lang="en-US" spc="10" dirty="0">
                <a:cs typeface="Calibri"/>
              </a:rPr>
              <a:t>express </a:t>
            </a:r>
            <a:r>
              <a:rPr lang="en-US" spc="5" dirty="0">
                <a:cs typeface="Calibri"/>
              </a:rPr>
              <a:t>their</a:t>
            </a:r>
            <a:r>
              <a:rPr lang="en-US" spc="-5" dirty="0">
                <a:cs typeface="Calibri"/>
              </a:rPr>
              <a:t> </a:t>
            </a:r>
            <a:r>
              <a:rPr lang="en-US" spc="10" dirty="0">
                <a:cs typeface="Calibri"/>
              </a:rPr>
              <a:t>gender</a:t>
            </a:r>
            <a:r>
              <a:rPr lang="en-US" spc="21" dirty="0">
                <a:cs typeface="Calibri"/>
              </a:rPr>
              <a:t> </a:t>
            </a:r>
            <a:r>
              <a:rPr lang="en-US" spc="5" dirty="0">
                <a:cs typeface="Calibri"/>
              </a:rPr>
              <a:t>identity)</a:t>
            </a:r>
            <a:endParaRPr lang="en-US" dirty="0">
              <a:cs typeface="Calibri"/>
            </a:endParaRPr>
          </a:p>
          <a:p>
            <a:pPr marL="256512" indent="-244078">
              <a:lnSpc>
                <a:spcPts val="2355"/>
              </a:lnSpc>
              <a:buFont typeface="Arial"/>
              <a:buChar char="•"/>
              <a:tabLst>
                <a:tab pos="255858" algn="l"/>
                <a:tab pos="257165" algn="l"/>
              </a:tabLst>
            </a:pPr>
            <a:r>
              <a:rPr lang="en-US" spc="10" dirty="0">
                <a:cs typeface="Calibri"/>
              </a:rPr>
              <a:t>Exhibited</a:t>
            </a:r>
            <a:r>
              <a:rPr lang="en-US" spc="5" dirty="0">
                <a:cs typeface="Calibri"/>
              </a:rPr>
              <a:t> </a:t>
            </a:r>
            <a:r>
              <a:rPr lang="en-US" spc="10" dirty="0">
                <a:cs typeface="Calibri"/>
              </a:rPr>
              <a:t>through:</a:t>
            </a:r>
            <a:r>
              <a:rPr lang="en-US" spc="-21" dirty="0">
                <a:cs typeface="Calibri"/>
              </a:rPr>
              <a:t> </a:t>
            </a:r>
            <a:r>
              <a:rPr lang="en-US" spc="10" dirty="0">
                <a:cs typeface="Calibri"/>
              </a:rPr>
              <a:t>behavior,</a:t>
            </a:r>
            <a:r>
              <a:rPr lang="en-US" dirty="0">
                <a:cs typeface="Calibri"/>
              </a:rPr>
              <a:t> </a:t>
            </a:r>
            <a:r>
              <a:rPr lang="en-US" spc="10" dirty="0">
                <a:cs typeface="Calibri"/>
              </a:rPr>
              <a:t>clothing,</a:t>
            </a:r>
            <a:r>
              <a:rPr lang="en-US" spc="-15" dirty="0">
                <a:cs typeface="Calibri"/>
              </a:rPr>
              <a:t> </a:t>
            </a:r>
            <a:r>
              <a:rPr lang="en-US" spc="5" dirty="0">
                <a:cs typeface="Calibri"/>
              </a:rPr>
              <a:t>hairstyle,</a:t>
            </a:r>
            <a:r>
              <a:rPr lang="en-US" dirty="0">
                <a:cs typeface="Calibri"/>
              </a:rPr>
              <a:t> </a:t>
            </a:r>
            <a:r>
              <a:rPr lang="en-US" spc="10" dirty="0">
                <a:cs typeface="Calibri"/>
              </a:rPr>
              <a:t>body language,</a:t>
            </a:r>
            <a:r>
              <a:rPr lang="en-US" dirty="0">
                <a:cs typeface="Calibri"/>
              </a:rPr>
              <a:t> </a:t>
            </a:r>
            <a:r>
              <a:rPr lang="en-US" spc="10" dirty="0">
                <a:cs typeface="Calibri"/>
              </a:rPr>
              <a:t>and voice</a:t>
            </a:r>
            <a:endParaRPr lang="en-US" dirty="0">
              <a:cs typeface="Calibri"/>
            </a:endParaRPr>
          </a:p>
          <a:p>
            <a:pPr>
              <a:spcBef>
                <a:spcPts val="31"/>
              </a:spcBef>
              <a:buFont typeface="Arial"/>
              <a:buChar char="•"/>
            </a:pPr>
            <a:endParaRPr lang="en-US" dirty="0">
              <a:cs typeface="Calibri"/>
            </a:endParaRPr>
          </a:p>
          <a:p>
            <a:pPr marL="13087"/>
            <a:r>
              <a:rPr lang="en-US" spc="5" dirty="0">
                <a:cs typeface="Calibri"/>
              </a:rPr>
              <a:t>Sexual</a:t>
            </a:r>
            <a:r>
              <a:rPr lang="en-US" spc="-10" dirty="0">
                <a:cs typeface="Calibri"/>
              </a:rPr>
              <a:t> </a:t>
            </a:r>
            <a:r>
              <a:rPr lang="en-US" spc="10" dirty="0">
                <a:cs typeface="Calibri"/>
              </a:rPr>
              <a:t>Orientation:</a:t>
            </a:r>
            <a:endParaRPr lang="en-US" dirty="0">
              <a:cs typeface="Calibri"/>
            </a:endParaRPr>
          </a:p>
          <a:p>
            <a:pPr marL="256512" indent="-244078">
              <a:spcBef>
                <a:spcPts val="36"/>
              </a:spcBef>
              <a:buFont typeface="Arial"/>
              <a:buChar char="•"/>
              <a:tabLst>
                <a:tab pos="255858" algn="l"/>
                <a:tab pos="257165" algn="l"/>
              </a:tabLst>
            </a:pPr>
            <a:r>
              <a:rPr lang="en-US" spc="10" dirty="0">
                <a:cs typeface="Calibri"/>
              </a:rPr>
              <a:t>Physical</a:t>
            </a:r>
            <a:r>
              <a:rPr lang="en-US" spc="-5" dirty="0">
                <a:cs typeface="Calibri"/>
              </a:rPr>
              <a:t> </a:t>
            </a:r>
            <a:r>
              <a:rPr lang="en-US" spc="5" dirty="0">
                <a:cs typeface="Calibri"/>
              </a:rPr>
              <a:t>or</a:t>
            </a:r>
            <a:r>
              <a:rPr lang="en-US" spc="15" dirty="0">
                <a:cs typeface="Calibri"/>
              </a:rPr>
              <a:t> </a:t>
            </a:r>
            <a:r>
              <a:rPr lang="en-US" spc="10" dirty="0">
                <a:cs typeface="Calibri"/>
              </a:rPr>
              <a:t>emotional</a:t>
            </a:r>
            <a:r>
              <a:rPr lang="en-US" spc="-5" dirty="0">
                <a:cs typeface="Calibri"/>
              </a:rPr>
              <a:t> </a:t>
            </a:r>
            <a:r>
              <a:rPr lang="en-US" spc="10" dirty="0">
                <a:cs typeface="Calibri"/>
              </a:rPr>
              <a:t>attraction</a:t>
            </a:r>
            <a:r>
              <a:rPr lang="en-US" spc="-21" dirty="0">
                <a:cs typeface="Calibri"/>
              </a:rPr>
              <a:t> </a:t>
            </a:r>
            <a:r>
              <a:rPr lang="en-US" spc="5" dirty="0">
                <a:cs typeface="Calibri"/>
              </a:rPr>
              <a:t>to</a:t>
            </a:r>
            <a:r>
              <a:rPr lang="en-US" dirty="0">
                <a:cs typeface="Calibri"/>
              </a:rPr>
              <a:t> </a:t>
            </a:r>
            <a:r>
              <a:rPr lang="en-US" spc="15" dirty="0">
                <a:cs typeface="Calibri"/>
              </a:rPr>
              <a:t>the</a:t>
            </a:r>
            <a:r>
              <a:rPr lang="en-US" dirty="0">
                <a:cs typeface="Calibri"/>
              </a:rPr>
              <a:t> </a:t>
            </a:r>
            <a:r>
              <a:rPr lang="en-US" spc="15" dirty="0">
                <a:cs typeface="Calibri"/>
              </a:rPr>
              <a:t>same</a:t>
            </a:r>
            <a:r>
              <a:rPr lang="en-US" spc="-5" dirty="0">
                <a:cs typeface="Calibri"/>
              </a:rPr>
              <a:t> </a:t>
            </a:r>
            <a:r>
              <a:rPr lang="en-US" spc="10" dirty="0">
                <a:cs typeface="Calibri"/>
              </a:rPr>
              <a:t>and/or</a:t>
            </a:r>
            <a:r>
              <a:rPr lang="en-US" spc="-26" dirty="0">
                <a:cs typeface="Calibri"/>
              </a:rPr>
              <a:t> </a:t>
            </a:r>
            <a:r>
              <a:rPr lang="en-US" spc="10" dirty="0">
                <a:cs typeface="Calibri"/>
              </a:rPr>
              <a:t>opposite</a:t>
            </a:r>
            <a:r>
              <a:rPr lang="en-US" spc="-26" dirty="0">
                <a:cs typeface="Calibri"/>
              </a:rPr>
              <a:t> </a:t>
            </a:r>
            <a:r>
              <a:rPr lang="en-US" spc="15" dirty="0">
                <a:cs typeface="Calibri"/>
              </a:rPr>
              <a:t>sex</a:t>
            </a:r>
            <a:endParaRPr lang="en-US" dirty="0">
              <a:cs typeface="Calibri"/>
            </a:endParaRPr>
          </a:p>
          <a:p>
            <a:pPr marL="256512" indent="-244078">
              <a:spcBef>
                <a:spcPts val="41"/>
              </a:spcBef>
              <a:buFont typeface="Arial"/>
              <a:buChar char="•"/>
              <a:tabLst>
                <a:tab pos="255858" algn="l"/>
                <a:tab pos="257165" algn="l"/>
              </a:tabLst>
            </a:pPr>
            <a:r>
              <a:rPr lang="en-US" spc="10" dirty="0">
                <a:cs typeface="Calibri"/>
              </a:rPr>
              <a:t>Distinct</a:t>
            </a:r>
            <a:r>
              <a:rPr lang="en-US" spc="-41" dirty="0">
                <a:cs typeface="Calibri"/>
              </a:rPr>
              <a:t> </a:t>
            </a:r>
            <a:r>
              <a:rPr lang="en-US" spc="10" dirty="0">
                <a:cs typeface="Calibri"/>
              </a:rPr>
              <a:t>from</a:t>
            </a:r>
            <a:r>
              <a:rPr lang="en-US" spc="-5" dirty="0">
                <a:cs typeface="Calibri"/>
              </a:rPr>
              <a:t> </a:t>
            </a:r>
            <a:r>
              <a:rPr lang="en-US" spc="10" dirty="0">
                <a:cs typeface="Calibri"/>
              </a:rPr>
              <a:t>one’s</a:t>
            </a:r>
            <a:r>
              <a:rPr lang="en-US" spc="5" dirty="0">
                <a:cs typeface="Calibri"/>
              </a:rPr>
              <a:t> </a:t>
            </a:r>
            <a:r>
              <a:rPr lang="en-US" spc="10" dirty="0">
                <a:cs typeface="Calibri"/>
              </a:rPr>
              <a:t>gender</a:t>
            </a:r>
            <a:r>
              <a:rPr lang="en-US" spc="15" dirty="0">
                <a:cs typeface="Calibri"/>
              </a:rPr>
              <a:t> </a:t>
            </a:r>
            <a:r>
              <a:rPr lang="en-US" spc="10" dirty="0">
                <a:cs typeface="Calibri"/>
              </a:rPr>
              <a:t>expression</a:t>
            </a:r>
            <a:r>
              <a:rPr lang="en-US" spc="-26" dirty="0">
                <a:cs typeface="Calibri"/>
              </a:rPr>
              <a:t> </a:t>
            </a:r>
            <a:r>
              <a:rPr lang="en-US" spc="15" dirty="0">
                <a:cs typeface="Calibri"/>
              </a:rPr>
              <a:t>or</a:t>
            </a:r>
            <a:r>
              <a:rPr lang="en-US" spc="-5" dirty="0">
                <a:cs typeface="Calibri"/>
              </a:rPr>
              <a:t> </a:t>
            </a:r>
            <a:r>
              <a:rPr lang="en-US" spc="10" dirty="0">
                <a:cs typeface="Calibri"/>
              </a:rPr>
              <a:t>identity</a:t>
            </a:r>
            <a:endParaRPr lang="en-US" dirty="0">
              <a:cs typeface="Calibri"/>
            </a:endParaRPr>
          </a:p>
          <a:p>
            <a:endParaRPr lang="en-US" dirty="0"/>
          </a:p>
        </p:txBody>
      </p:sp>
      <p:sp>
        <p:nvSpPr>
          <p:cNvPr id="4" name="Slide Number Placeholder 3"/>
          <p:cNvSpPr>
            <a:spLocks noGrp="1"/>
          </p:cNvSpPr>
          <p:nvPr>
            <p:ph type="sldNum" sz="quarter" idx="10"/>
          </p:nvPr>
        </p:nvSpPr>
        <p:spPr/>
        <p:txBody>
          <a:bodyPr/>
          <a:lstStyle/>
          <a:p>
            <a:fld id="{C655673C-BBCC-40A8-9DAA-A150F2326698}" type="slidenum">
              <a:rPr lang="en-US" smtClean="0"/>
              <a:t>37</a:t>
            </a:fld>
            <a:endParaRPr lang="en-US" dirty="0"/>
          </a:p>
        </p:txBody>
      </p:sp>
    </p:spTree>
    <p:extLst>
      <p:ext uri="{BB962C8B-B14F-4D97-AF65-F5344CB8AC3E}">
        <p14:creationId xmlns:p14="http://schemas.microsoft.com/office/powerpoint/2010/main" val="1442414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6539446-6953-447E-A4E3-E7CFBF870046}" type="slidenum">
              <a:rPr lang="en-US" smtClean="0"/>
              <a:t>38</a:t>
            </a:fld>
            <a:endParaRPr lang="en-US" dirty="0"/>
          </a:p>
        </p:txBody>
      </p:sp>
    </p:spTree>
    <p:extLst>
      <p:ext uri="{BB962C8B-B14F-4D97-AF65-F5344CB8AC3E}">
        <p14:creationId xmlns:p14="http://schemas.microsoft.com/office/powerpoint/2010/main" val="7751292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checklist to accompany the use of tools.</a:t>
            </a:r>
          </a:p>
          <a:p>
            <a:r>
              <a:rPr lang="en-US" dirty="0"/>
              <a:t>Remember</a:t>
            </a:r>
            <a:r>
              <a:rPr lang="en-US" baseline="0" dirty="0"/>
              <a:t> the “in your pocket” guide – reinforce in policies and training.</a:t>
            </a:r>
          </a:p>
          <a:p>
            <a:endParaRPr lang="en-US" dirty="0"/>
          </a:p>
          <a:p>
            <a:r>
              <a:rPr lang="en-US" dirty="0"/>
              <a:t>These help support equal access</a:t>
            </a:r>
          </a:p>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39</a:t>
            </a:fld>
            <a:endParaRPr lang="en-US" dirty="0"/>
          </a:p>
        </p:txBody>
      </p:sp>
    </p:spTree>
    <p:extLst>
      <p:ext uri="{BB962C8B-B14F-4D97-AF65-F5344CB8AC3E}">
        <p14:creationId xmlns:p14="http://schemas.microsoft.com/office/powerpoint/2010/main" val="10590173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checklist to accompany the use of tools.</a:t>
            </a:r>
          </a:p>
          <a:p>
            <a:r>
              <a:rPr lang="en-US" dirty="0"/>
              <a:t>Remember</a:t>
            </a:r>
            <a:r>
              <a:rPr lang="en-US" baseline="0" dirty="0"/>
              <a:t> the “in your pocket” guide – reinforce in policies and training.</a:t>
            </a:r>
          </a:p>
          <a:p>
            <a:endParaRPr lang="en-US" dirty="0"/>
          </a:p>
          <a:p>
            <a:r>
              <a:rPr lang="en-US" dirty="0"/>
              <a:t>These help support equal access</a:t>
            </a:r>
          </a:p>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40</a:t>
            </a:fld>
            <a:endParaRPr lang="en-US" dirty="0"/>
          </a:p>
        </p:txBody>
      </p:sp>
    </p:spTree>
    <p:extLst>
      <p:ext uri="{BB962C8B-B14F-4D97-AF65-F5344CB8AC3E}">
        <p14:creationId xmlns:p14="http://schemas.microsoft.com/office/powerpoint/2010/main" val="24254252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6539446-6953-447E-A4E3-E7CFBF870046}" type="slidenum">
              <a:rPr lang="en-US" smtClean="0"/>
              <a:t>41</a:t>
            </a:fld>
            <a:endParaRPr lang="en-US" dirty="0"/>
          </a:p>
        </p:txBody>
      </p:sp>
    </p:spTree>
    <p:extLst>
      <p:ext uri="{BB962C8B-B14F-4D97-AF65-F5344CB8AC3E}">
        <p14:creationId xmlns:p14="http://schemas.microsoft.com/office/powerpoint/2010/main" val="2663969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6539446-6953-447E-A4E3-E7CFBF870046}" type="slidenum">
              <a:rPr lang="en-US" smtClean="0"/>
              <a:t>42</a:t>
            </a:fld>
            <a:endParaRPr lang="en-US" dirty="0"/>
          </a:p>
        </p:txBody>
      </p:sp>
    </p:spTree>
    <p:extLst>
      <p:ext uri="{BB962C8B-B14F-4D97-AF65-F5344CB8AC3E}">
        <p14:creationId xmlns:p14="http://schemas.microsoft.com/office/powerpoint/2010/main" val="9732618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A004F4-F240-48F9-8AE1-486585C7F00D}" type="slidenum">
              <a:rPr lang="en-US" smtClean="0"/>
              <a:t>43</a:t>
            </a:fld>
            <a:endParaRPr lang="en-US" dirty="0"/>
          </a:p>
        </p:txBody>
      </p:sp>
    </p:spTree>
    <p:extLst>
      <p:ext uri="{BB962C8B-B14F-4D97-AF65-F5344CB8AC3E}">
        <p14:creationId xmlns:p14="http://schemas.microsoft.com/office/powerpoint/2010/main" val="8550782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bwMode="ltGray">
          <a:xfrm>
            <a:off x="-1425" y="5497897"/>
            <a:ext cx="12188952" cy="463209"/>
          </a:xfrm>
          <a:prstGeom prst="rect">
            <a:avLst/>
          </a:prstGeom>
          <a:noFill/>
          <a:ln>
            <a:noFill/>
          </a:ln>
        </p:spPr>
      </p:pic>
      <p:sp>
        <p:nvSpPr>
          <p:cNvPr id="2" name="Title 1"/>
          <p:cNvSpPr>
            <a:spLocks noGrp="1"/>
          </p:cNvSpPr>
          <p:nvPr>
            <p:ph type="ctrTitle"/>
          </p:nvPr>
        </p:nvSpPr>
        <p:spPr>
          <a:xfrm>
            <a:off x="1283339" y="2421082"/>
            <a:ext cx="9602789" cy="1148821"/>
          </a:xfrm>
        </p:spPr>
        <p:txBody>
          <a:bodyPr anchor="b">
            <a:noAutofit/>
          </a:bodyPr>
          <a:lstStyle>
            <a:lvl1pPr algn="ctr">
              <a:defRPr sz="4800">
                <a:solidFill>
                  <a:schemeClr val="accent1"/>
                </a:solidFill>
              </a:defRPr>
            </a:lvl1pPr>
          </a:lstStyle>
          <a:p>
            <a:r>
              <a:rPr lang="en-US" dirty="0"/>
              <a:t>Click to edit Master title style</a:t>
            </a:r>
            <a:endParaRPr dirty="0"/>
          </a:p>
        </p:txBody>
      </p:sp>
      <p:sp>
        <p:nvSpPr>
          <p:cNvPr id="3" name="Subtitle 2"/>
          <p:cNvSpPr>
            <a:spLocks noGrp="1"/>
          </p:cNvSpPr>
          <p:nvPr>
            <p:ph type="subTitle" idx="1"/>
          </p:nvPr>
        </p:nvSpPr>
        <p:spPr>
          <a:xfrm>
            <a:off x="1305872" y="4038600"/>
            <a:ext cx="9601200" cy="990600"/>
          </a:xfrm>
        </p:spPr>
        <p:txBody>
          <a:bodyPr>
            <a:normAutofit/>
          </a:bodyPr>
          <a:lstStyle>
            <a:lvl1pPr marL="0" indent="0" algn="ctr">
              <a:spcBef>
                <a:spcPts val="0"/>
              </a:spcBef>
              <a:buNone/>
              <a:defRPr sz="1800" cap="all" baseline="0">
                <a:solidFill>
                  <a:schemeClr val="accent2">
                    <a:lumMod val="7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endParaRPr dirty="0"/>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1120" y="2440142"/>
            <a:ext cx="9509759" cy="988858"/>
          </a:xfrm>
        </p:spPr>
        <p:txBody>
          <a:bodyPr/>
          <a:lstStyle>
            <a:lvl1pPr>
              <a:defRPr>
                <a:solidFill>
                  <a:schemeClr val="accent1"/>
                </a:solidFill>
              </a:defRPr>
            </a:lvl1pPr>
          </a:lstStyle>
          <a:p>
            <a:r>
              <a:rPr lang="en-US" dirty="0"/>
              <a:t>Click to edit Master title style</a:t>
            </a:r>
            <a:endParaRPr dirty="0"/>
          </a:p>
        </p:txBody>
      </p:sp>
      <p:sp>
        <p:nvSpPr>
          <p:cNvPr id="3" name="Content Placeholder 2"/>
          <p:cNvSpPr>
            <a:spLocks noGrp="1"/>
          </p:cNvSpPr>
          <p:nvPr>
            <p:ph idx="1"/>
          </p:nvPr>
        </p:nvSpPr>
        <p:spPr>
          <a:xfrm>
            <a:off x="1341120" y="3657600"/>
            <a:ext cx="9509760" cy="292608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7B2D3E9E-A95C-48F2-B4BF-A71542E0BE9A}" type="datetime1">
              <a:rPr lang="en-US"/>
              <a:t>7/14/2023</a:t>
            </a:fld>
            <a:endParaRPr dirty="0"/>
          </a:p>
        </p:txBody>
      </p:sp>
      <p:sp>
        <p:nvSpPr>
          <p:cNvPr id="6" name="Slide Number Placeholder 5"/>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41120" y="2345496"/>
            <a:ext cx="9509759" cy="1088136"/>
          </a:xfrm>
        </p:spPr>
        <p:txBody>
          <a:bodyPr/>
          <a:lstStyle>
            <a:lvl1pPr>
              <a:defRPr>
                <a:solidFill>
                  <a:schemeClr val="accent1"/>
                </a:solidFill>
              </a:defRPr>
            </a:lvl1pPr>
          </a:lstStyle>
          <a:p>
            <a:r>
              <a:rPr lang="en-US" dirty="0"/>
              <a:t>Click to edit Master title style</a:t>
            </a:r>
            <a:endParaRPr dirty="0"/>
          </a:p>
        </p:txBody>
      </p:sp>
      <p:sp>
        <p:nvSpPr>
          <p:cNvPr id="4" name="Content Placeholder 3"/>
          <p:cNvSpPr>
            <a:spLocks noGrp="1"/>
          </p:cNvSpPr>
          <p:nvPr>
            <p:ph sz="half" idx="2"/>
          </p:nvPr>
        </p:nvSpPr>
        <p:spPr>
          <a:xfrm>
            <a:off x="6278880" y="3663361"/>
            <a:ext cx="4572000" cy="218672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3" name="Content Placeholder 2"/>
          <p:cNvSpPr>
            <a:spLocks noGrp="1"/>
          </p:cNvSpPr>
          <p:nvPr>
            <p:ph sz="half" idx="1"/>
          </p:nvPr>
        </p:nvSpPr>
        <p:spPr>
          <a:xfrm>
            <a:off x="1341120" y="3663361"/>
            <a:ext cx="4572000" cy="218672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F12952B5-7A2F-4CC8-B7CE-9234E21C2837}" type="datetime1">
              <a:rPr lang="en-US"/>
              <a:t>7/14/2023</a:t>
            </a:fld>
            <a:endParaRPr dirty="0"/>
          </a:p>
        </p:txBody>
      </p:sp>
      <p:sp>
        <p:nvSpPr>
          <p:cNvPr id="7" name="Slide Number Placeholder 6"/>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1341121" y="2575224"/>
            <a:ext cx="9509759" cy="3181340"/>
          </a:xfrm>
        </p:spPr>
        <p:txBody>
          <a:bodyPr anchor="ctr"/>
          <a:lstStyle>
            <a:lvl1pPr algn="ctr">
              <a:defRPr>
                <a:solidFill>
                  <a:schemeClr val="accent1"/>
                </a:solidFill>
              </a:defRPr>
            </a:lvl1pPr>
          </a:lstStyle>
          <a:p>
            <a:r>
              <a:rPr lang="en-US" dirty="0"/>
              <a:t>Click to edit Master title style</a:t>
            </a:r>
            <a:endParaRPr dirty="0"/>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73D7E00A-486F-4252-8B1D-E32645521F49}" type="datetime1">
              <a:rPr lang="en-US"/>
              <a:t>7/14/2023</a:t>
            </a:fld>
            <a:endParaRPr dirty="0"/>
          </a:p>
        </p:txBody>
      </p:sp>
      <p:sp>
        <p:nvSpPr>
          <p:cNvPr id="5" name="Slide Number Placeholder 4"/>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2971799"/>
            <a:ext cx="3377133" cy="1572492"/>
          </a:xfrm>
        </p:spPr>
        <p:txBody>
          <a:bodyPr anchor="b">
            <a:normAutofit/>
          </a:bodyPr>
          <a:lstStyle>
            <a:lvl1pPr>
              <a:defRPr sz="3200" b="0">
                <a:solidFill>
                  <a:schemeClr val="accent1"/>
                </a:solidFill>
              </a:defRPr>
            </a:lvl1pPr>
          </a:lstStyle>
          <a:p>
            <a:r>
              <a:rPr lang="en-US" dirty="0"/>
              <a:t>Click to edit Master title style</a:t>
            </a:r>
            <a:endParaRPr dirty="0"/>
          </a:p>
        </p:txBody>
      </p:sp>
      <p:sp>
        <p:nvSpPr>
          <p:cNvPr id="3" name="Content Placeholder 2"/>
          <p:cNvSpPr>
            <a:spLocks noGrp="1"/>
          </p:cNvSpPr>
          <p:nvPr>
            <p:ph idx="1"/>
          </p:nvPr>
        </p:nvSpPr>
        <p:spPr>
          <a:xfrm>
            <a:off x="687388" y="2971799"/>
            <a:ext cx="6858000" cy="332509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8127479" y="4593195"/>
            <a:ext cx="3377133"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AF6E2C9B-5FA2-460D-9BE7-B0812FC2A6FF}" type="datetime1">
              <a:rPr lang="en-US"/>
              <a:t>7/14/2023</a:t>
            </a:fld>
            <a:endParaRPr dirty="0"/>
          </a:p>
        </p:txBody>
      </p:sp>
      <p:sp>
        <p:nvSpPr>
          <p:cNvPr id="7" name="Slide Number Placeholder 6"/>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1676403"/>
            <a:ext cx="3377133" cy="1752597"/>
          </a:xfrm>
        </p:spPr>
        <p:txBody>
          <a:bodyPr anchor="b">
            <a:normAutofit/>
          </a:bodyPr>
          <a:lstStyle>
            <a:lvl1pPr>
              <a:defRPr sz="3400" b="0"/>
            </a:lvl1pPr>
          </a:lstStyle>
          <a:p>
            <a:r>
              <a:rPr lang="en-US" dirty="0"/>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438294" y="1911926"/>
            <a:ext cx="7313323" cy="4291445"/>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8127479" y="3512127"/>
            <a:ext cx="3377133" cy="266007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1D374940-A916-4C8B-9648-02A2D3898F9E}" type="datetime1">
              <a:rPr lang="en-US"/>
              <a:t>7/14/2023</a:t>
            </a:fld>
            <a:endParaRPr dirty="0"/>
          </a:p>
        </p:txBody>
      </p:sp>
      <p:sp>
        <p:nvSpPr>
          <p:cNvPr id="7" name="Slide Number Placeholder 6"/>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endParaRPr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5F4E5243-F52A-4D37-9694-EB26C6C31910}" type="datetime1">
              <a:rPr lang="en-US"/>
              <a:t>7/14/2023</a:t>
            </a:fld>
            <a:endParaRPr dirty="0"/>
          </a:p>
        </p:txBody>
      </p:sp>
      <p:sp>
        <p:nvSpPr>
          <p:cNvPr id="6" name="Slide Number Placeholder 5"/>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3C73-1D0F-45F9-A7E4-E9D24EAFDE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B88E76-F6AB-4621-A9A6-20A81C5A3F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313FB9-6D6C-4F61-9E7A-76E686D06C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93A737-E48B-4909-BE04-F55B581032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F9958C-DB5F-444E-ACE8-73F5E0CA67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D097D1-3052-4C1F-B573-CA25FFF6CCB5}"/>
              </a:ext>
            </a:extLst>
          </p:cNvPr>
          <p:cNvSpPr>
            <a:spLocks noGrp="1"/>
          </p:cNvSpPr>
          <p:nvPr>
            <p:ph type="dt" sz="half" idx="10"/>
          </p:nvPr>
        </p:nvSpPr>
        <p:spPr/>
        <p:txBody>
          <a:bodyPr/>
          <a:lstStyle/>
          <a:p>
            <a:fld id="{C6A5CD8C-7FEF-4E71-8EB9-D3BA6E2E3E9E}" type="datetime1">
              <a:rPr lang="en-US" smtClean="0"/>
              <a:t>7/14/2023</a:t>
            </a:fld>
            <a:endParaRPr lang="en-US" dirty="0"/>
          </a:p>
        </p:txBody>
      </p:sp>
      <p:sp>
        <p:nvSpPr>
          <p:cNvPr id="8" name="Footer Placeholder 7">
            <a:extLst>
              <a:ext uri="{FF2B5EF4-FFF2-40B4-BE49-F238E27FC236}">
                <a16:creationId xmlns:a16="http://schemas.microsoft.com/office/drawing/2014/main" id="{F2607AC3-2220-4DDA-A22A-C404538FE48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FD8DEB3-F122-4B42-9E12-F61189B878B2}"/>
              </a:ext>
            </a:extLst>
          </p:cNvPr>
          <p:cNvSpPr>
            <a:spLocks noGrp="1"/>
          </p:cNvSpPr>
          <p:nvPr>
            <p:ph type="sldNum" sz="quarter" idx="12"/>
          </p:nvPr>
        </p:nvSpPr>
        <p:spPr/>
        <p:txBody>
          <a:bodyPr/>
          <a:lstStyle/>
          <a:p>
            <a:fld id="{82EE24B5-652C-4DB5-B7C3-B5BBEC1280B1}" type="slidenum">
              <a:rPr lang="en-US" smtClean="0"/>
              <a:t>‹#›</a:t>
            </a:fld>
            <a:endParaRPr lang="en-US" dirty="0"/>
          </a:p>
        </p:txBody>
      </p:sp>
    </p:spTree>
    <p:extLst>
      <p:ext uri="{BB962C8B-B14F-4D97-AF65-F5344CB8AC3E}">
        <p14:creationId xmlns:p14="http://schemas.microsoft.com/office/powerpoint/2010/main" val="3075761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7/14/2023</a:t>
            </a:fld>
            <a:endParaRPr lang="en-US" dirty="0"/>
          </a:p>
        </p:txBody>
      </p:sp>
      <p:sp>
        <p:nvSpPr>
          <p:cNvPr id="5" name="Footer Placeholder 4"/>
          <p:cNvSpPr>
            <a:spLocks noGrp="1"/>
          </p:cNvSpPr>
          <p:nvPr>
            <p:ph type="ftr" sz="quarter" idx="11"/>
          </p:nvPr>
        </p:nvSpPr>
        <p:spPr>
          <a:xfrm>
            <a:off x="1127124" y="329307"/>
            <a:ext cx="5943668" cy="309201"/>
          </a:xfrm>
        </p:spPr>
        <p:txBody>
          <a:bodyPr/>
          <a:lstStyle/>
          <a:p>
            <a:endParaRPr lang="en-US" dirty="0"/>
          </a:p>
        </p:txBody>
      </p:sp>
      <p:sp>
        <p:nvSpPr>
          <p:cNvPr id="6" name="Slide Number Placeholder 5"/>
          <p:cNvSpPr>
            <a:spLocks noGrp="1"/>
          </p:cNvSpPr>
          <p:nvPr>
            <p:ph type="sldNum" sz="quarter" idx="12"/>
          </p:nvPr>
        </p:nvSpPr>
        <p:spPr>
          <a:xfrm>
            <a:off x="9924392" y="134930"/>
            <a:ext cx="811019" cy="503578"/>
          </a:xfrm>
        </p:spPr>
        <p:txBody>
          <a:bodyPr/>
          <a:lstStyle/>
          <a:p>
            <a:fld id="{4FAB73BC-B049-4115-A692-8D63A059BFB8}"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893976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96DFF08F-DC6B-4601-B491-B0F83F6DD2DA}" type="datetimeFigureOut">
              <a:rPr lang="en-US" smtClean="0"/>
              <a:t>7/14/2023</a:t>
            </a:fld>
            <a:endParaRPr lang="en-US" dirty="0"/>
          </a:p>
        </p:txBody>
      </p:sp>
      <p:sp>
        <p:nvSpPr>
          <p:cNvPr id="5" name="Footer Placeholder 4"/>
          <p:cNvSpPr>
            <a:spLocks noGrp="1"/>
          </p:cNvSpPr>
          <p:nvPr>
            <p:ph type="ftr" sz="quarter" idx="11"/>
          </p:nvPr>
        </p:nvSpPr>
        <p:spPr/>
        <p:txBody>
          <a:bodyPr/>
          <a:lstStyle>
            <a:lvl1pPr>
              <a:defRPr sz="1200"/>
            </a:lvl1p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922165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7/14/2023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827882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7/14/2023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318408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7/14/2023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999702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7/14/2023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728352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7/14/2023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76480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7/14/2023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33634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96DFF08F-DC6B-4601-B491-B0F83F6DD2DA}" type="datetimeFigureOut">
              <a:rPr lang="en-US" smtClean="0"/>
              <a:t>7/14/2023</a:t>
            </a:fld>
            <a:endParaRPr lang="en-US" dirty="0"/>
          </a:p>
        </p:txBody>
      </p:sp>
      <p:sp>
        <p:nvSpPr>
          <p:cNvPr id="6" name="Footer Placeholder 5"/>
          <p:cNvSpPr>
            <a:spLocks noGrp="1"/>
          </p:cNvSpPr>
          <p:nvPr>
            <p:ph type="ftr" sz="quarter" idx="11"/>
          </p:nvPr>
        </p:nvSpPr>
        <p:spPr>
          <a:xfrm>
            <a:off x="1125300" y="318640"/>
            <a:ext cx="4877818" cy="320931"/>
          </a:xfrm>
        </p:spPr>
        <p:txBody>
          <a:bodyPr/>
          <a:lstStyle/>
          <a:p>
            <a:endParaRPr lang="en-US" dirty="0"/>
          </a:p>
        </p:txBody>
      </p:sp>
      <p:sp>
        <p:nvSpPr>
          <p:cNvPr id="7" name="Slide Number Placeholder 6"/>
          <p:cNvSpPr>
            <a:spLocks noGrp="1"/>
          </p:cNvSpPr>
          <p:nvPr>
            <p:ph type="sldNum" sz="quarter" idx="12"/>
          </p:nvPr>
        </p:nvSpPr>
        <p:spPr>
          <a:xfrm>
            <a:off x="6176794" y="137408"/>
            <a:ext cx="811019" cy="503578"/>
          </a:xfrm>
        </p:spPr>
        <p:txBody>
          <a:bodyPr/>
          <a:lstStyle/>
          <a:p>
            <a:fld id="{4FAB73BC-B049-4115-A692-8D63A059BFB8}" type="slidenum">
              <a:rPr lang="en-US" smtClean="0"/>
              <a:t>‹#›</a:t>
            </a:fld>
            <a:endParaRPr lang="en-US" dirty="0"/>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15745677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7/14/2023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8834659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7/14/2023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854198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3.jp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pic>
        <p:nvPicPr>
          <p:cNvPr id="9" name="water2"/>
          <p:cNvPicPr>
            <a:picLocks noChangeAspect="1"/>
          </p:cNvPicPr>
          <p:nvPr/>
        </p:nvPicPr>
        <p:blipFill rotWithShape="1">
          <a:blip r:embed="rId11" cstate="print">
            <a:extLst>
              <a:ext uri="{28A0092B-C50C-407E-A947-70E740481C1C}">
                <a14:useLocalDpi xmlns:a14="http://schemas.microsoft.com/office/drawing/2010/main" val="0"/>
              </a:ext>
            </a:extLst>
          </a:blip>
          <a:srcRect l="2674" r="9901"/>
          <a:stretch/>
        </p:blipFill>
        <p:spPr bwMode="white">
          <a:xfrm>
            <a:off x="-1425" y="6256181"/>
            <a:ext cx="12188952" cy="463209"/>
          </a:xfrm>
          <a:prstGeom prst="rect">
            <a:avLst/>
          </a:prstGeom>
          <a:noFill/>
          <a:ln>
            <a:noFill/>
          </a:ln>
        </p:spPr>
      </p:pic>
      <p:sp>
        <p:nvSpPr>
          <p:cNvPr id="2" name="Title Placeholder 1"/>
          <p:cNvSpPr>
            <a:spLocks noGrp="1"/>
          </p:cNvSpPr>
          <p:nvPr>
            <p:ph type="title"/>
          </p:nvPr>
        </p:nvSpPr>
        <p:spPr>
          <a:xfrm>
            <a:off x="1341120" y="2440142"/>
            <a:ext cx="9509759" cy="1088136"/>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341120" y="3747734"/>
            <a:ext cx="9509760" cy="283594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1100" cap="all" baseline="0">
                <a:solidFill>
                  <a:schemeClr val="tx1"/>
                </a:solidFill>
              </a:defRPr>
            </a:lvl1pPr>
          </a:lstStyle>
          <a:p>
            <a:fld id="{5586B75A-687E-405C-8A0B-8D00578BA2C3}" type="datetime1">
              <a:rPr lang="en-US" smtClean="0"/>
              <a:pPr/>
              <a:t>7/14/2023</a:t>
            </a:fld>
            <a:endParaRPr lang="en-US" dirty="0"/>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cap="all" baseline="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4" r:id="rId3"/>
    <p:sldLayoutId id="2147483846" r:id="rId4"/>
    <p:sldLayoutId id="2147483848" r:id="rId5"/>
    <p:sldLayoutId id="2147483849" r:id="rId6"/>
    <p:sldLayoutId id="2147483850" r:id="rId7"/>
    <p:sldLayoutId id="2147483862"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800"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50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50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50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8pPr>
      <a:lvl9pPr marL="2240280" indent="0" algn="l" defTabSz="914400" rtl="0" eaLnBrk="1" latinLnBrk="0" hangingPunct="1">
        <a:lnSpc>
          <a:spcPct val="90000"/>
        </a:lnSpc>
        <a:spcBef>
          <a:spcPts val="800"/>
        </a:spcBef>
        <a:buSzPct val="100000"/>
        <a:buFont typeface="Arial" pitchFamily="34" charset="0"/>
        <a:buNone/>
        <a:defRPr sz="1400" kern="1200">
          <a:solidFill>
            <a:schemeClr val="accent2">
              <a:lumMod val="5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586B75A-687E-405C-8A0B-8D00578BA2C3}" type="datetime1">
              <a:rPr lang="en-US" smtClean="0"/>
              <a:pPr/>
              <a:t>7/14/2023</a:t>
            </a:fld>
            <a:endParaRPr lang="en-US" dirty="0"/>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55763729"/>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blog.uaar.it/2019/08/30/era-una-volta-l-ideologia-gender/"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hyperlink" Target="http://www.hudexchange.info/resources/documents/Notice-on-Equal-Access-" TargetMode="External"/><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hyperlink" Target="https://ukrainianlaw.blogspot.com/2016/01/nyc-commission-on-human-rights-legal.html"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hyperlink" Target="mailto:pleslie@pointloma.edu" TargetMode="External"/><Relationship Id="rId2" Type="http://schemas.openxmlformats.org/officeDocument/2006/relationships/notesSlide" Target="../notesSlides/notesSlide42.xml"/><Relationship Id="rId1" Type="http://schemas.openxmlformats.org/officeDocument/2006/relationships/slideLayout" Target="../slideLayouts/slideLayout10.xml"/><Relationship Id="rId6" Type="http://schemas.openxmlformats.org/officeDocument/2006/relationships/hyperlink" Target="https://pixabay.com/en/end-guy-cinema-strip-movie-theater-812225/" TargetMode="External"/><Relationship Id="rId5" Type="http://schemas.openxmlformats.org/officeDocument/2006/relationships/image" Target="../media/image28.jpg"/><Relationship Id="rId4" Type="http://schemas.openxmlformats.org/officeDocument/2006/relationships/hyperlink" Target="mailto:hilldeme@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1687983"/>
          </a:xfrm>
        </p:spPr>
        <p:txBody>
          <a:bodyPr>
            <a:normAutofit fontScale="90000"/>
          </a:bodyPr>
          <a:lstStyle/>
          <a:p>
            <a:r>
              <a:rPr lang="en-US" dirty="0"/>
              <a:t>EQUAL ACCESS RULE </a:t>
            </a:r>
            <a:br>
              <a:rPr lang="en-US" dirty="0"/>
            </a:br>
            <a:r>
              <a:rPr lang="en-US" dirty="0"/>
              <a:t>Implementation</a:t>
            </a:r>
          </a:p>
        </p:txBody>
      </p:sp>
      <p:sp>
        <p:nvSpPr>
          <p:cNvPr id="3" name="Subtitle 2"/>
          <p:cNvSpPr>
            <a:spLocks noGrp="1"/>
          </p:cNvSpPr>
          <p:nvPr>
            <p:ph type="subTitle" idx="1"/>
          </p:nvPr>
        </p:nvSpPr>
        <p:spPr>
          <a:xfrm>
            <a:off x="1143000" y="2490281"/>
            <a:ext cx="9601200" cy="2133601"/>
          </a:xfrm>
        </p:spPr>
        <p:txBody>
          <a:bodyPr>
            <a:normAutofit lnSpcReduction="10000"/>
          </a:bodyPr>
          <a:lstStyle/>
          <a:p>
            <a:r>
              <a:rPr lang="en-US" sz="2800" b="1" dirty="0">
                <a:solidFill>
                  <a:schemeClr val="tx1"/>
                </a:solidFill>
                <a:latin typeface="Times New Roman" panose="02020603050405020304" pitchFamily="18" charset="0"/>
                <a:cs typeface="Times New Roman" panose="02020603050405020304" pitchFamily="18" charset="0"/>
              </a:rPr>
              <a:t>					</a:t>
            </a:r>
          </a:p>
          <a:p>
            <a:endParaRPr lang="en-US" sz="2800" b="1"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rPr>
              <a:t>                   DR. pat Leslie, </a:t>
            </a:r>
            <a:r>
              <a:rPr lang="en-US" dirty="0"/>
              <a:t>Ph. D.</a:t>
            </a:r>
            <a:endParaRPr lang="en-US" dirty="0">
              <a:solidFill>
                <a:schemeClr val="tx1"/>
              </a:solidFill>
            </a:endParaRPr>
          </a:p>
          <a:p>
            <a:r>
              <a:rPr lang="en-US" dirty="0"/>
              <a:t>                   Dr. Deme Hill, DPA</a:t>
            </a:r>
            <a:endParaRPr lang="en-US" dirty="0">
              <a:solidFill>
                <a:schemeClr val="tx1"/>
              </a:solidFill>
            </a:endParaRPr>
          </a:p>
        </p:txBody>
      </p:sp>
      <p:sp>
        <p:nvSpPr>
          <p:cNvPr id="4" name="AutoShape 2">
            <a:extLst>
              <a:ext uri="{FF2B5EF4-FFF2-40B4-BE49-F238E27FC236}">
                <a16:creationId xmlns:a16="http://schemas.microsoft.com/office/drawing/2014/main" id="{7C2BB1DE-E003-4A6F-6C91-0F59C90A5C5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3B8E3D02-7CAD-1F27-4C07-B209E42A09B5}"/>
              </a:ext>
            </a:extLst>
          </p:cNvPr>
          <p:cNvPicPr>
            <a:picLocks noChangeAspect="1"/>
          </p:cNvPicPr>
          <p:nvPr/>
        </p:nvPicPr>
        <p:blipFill>
          <a:blip r:embed="rId3"/>
          <a:stretch>
            <a:fillRect/>
          </a:stretch>
        </p:blipFill>
        <p:spPr>
          <a:xfrm>
            <a:off x="8239776" y="2687099"/>
            <a:ext cx="3030204" cy="2243028"/>
          </a:xfrm>
          <a:prstGeom prst="rect">
            <a:avLst/>
          </a:prstGeom>
        </p:spPr>
      </p:pic>
    </p:spTree>
    <p:extLst>
      <p:ext uri="{BB962C8B-B14F-4D97-AF65-F5344CB8AC3E}">
        <p14:creationId xmlns:p14="http://schemas.microsoft.com/office/powerpoint/2010/main" val="2572464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4933" y="781876"/>
            <a:ext cx="9509759" cy="557939"/>
          </a:xfrm>
        </p:spPr>
        <p:txBody>
          <a:bodyPr>
            <a:normAutofit/>
          </a:bodyPr>
          <a:lstStyle/>
          <a:p>
            <a:pPr algn="ctr"/>
            <a:r>
              <a:rPr lang="en-US" b="1" dirty="0"/>
              <a:t>Acknowledgements</a:t>
            </a:r>
          </a:p>
        </p:txBody>
      </p:sp>
      <p:sp>
        <p:nvSpPr>
          <p:cNvPr id="3" name="Content Placeholder 2"/>
          <p:cNvSpPr>
            <a:spLocks noGrp="1"/>
          </p:cNvSpPr>
          <p:nvPr>
            <p:ph idx="1"/>
          </p:nvPr>
        </p:nvSpPr>
        <p:spPr>
          <a:xfrm>
            <a:off x="1341120" y="1552187"/>
            <a:ext cx="9509760" cy="4666390"/>
          </a:xfrm>
        </p:spPr>
        <p:txBody>
          <a:bodyPr>
            <a:normAutofit/>
          </a:bodyPr>
          <a:lstStyle/>
          <a:p>
            <a:pPr marL="91437" indent="0">
              <a:buNone/>
            </a:pPr>
            <a:r>
              <a:rPr lang="en-US" sz="2800" dirty="0"/>
              <a:t>Credits for material in this presentation</a:t>
            </a:r>
          </a:p>
          <a:p>
            <a:pPr lvl="1">
              <a:buFont typeface="Wingdings" panose="05000000000000000000" pitchFamily="2" charset="2"/>
              <a:buChar char="q"/>
            </a:pPr>
            <a:r>
              <a:rPr lang="en-US" sz="2800" dirty="0"/>
              <a:t>  HUD Exchange </a:t>
            </a:r>
          </a:p>
          <a:p>
            <a:pPr lvl="1">
              <a:buFont typeface="Wingdings" panose="05000000000000000000" pitchFamily="2" charset="2"/>
              <a:buChar char="q"/>
            </a:pPr>
            <a:r>
              <a:rPr lang="en-US" sz="2800" dirty="0"/>
              <a:t>  HUD Equal Access Self-Assessment Tool 2021</a:t>
            </a:r>
          </a:p>
          <a:p>
            <a:pPr lvl="1">
              <a:buFont typeface="Wingdings" panose="05000000000000000000" pitchFamily="2" charset="2"/>
              <a:buChar char="q"/>
            </a:pPr>
            <a:r>
              <a:rPr lang="en-US" sz="2800" dirty="0"/>
              <a:t>  NAEH – Increasing Access to Shelter </a:t>
            </a:r>
          </a:p>
          <a:p>
            <a:pPr lvl="1">
              <a:buFont typeface="Wingdings" panose="05000000000000000000" pitchFamily="2" charset="2"/>
              <a:buChar char="q"/>
            </a:pPr>
            <a:r>
              <a:rPr lang="en-US" sz="2800" dirty="0"/>
              <a:t>  Legal Aide Society – Fair Housing Guide</a:t>
            </a:r>
          </a:p>
          <a:p>
            <a:pPr lvl="1">
              <a:buFont typeface="Wingdings" panose="05000000000000000000" pitchFamily="2" charset="2"/>
              <a:buChar char="q"/>
            </a:pPr>
            <a:r>
              <a:rPr lang="en-US" sz="2800" dirty="0"/>
              <a:t>  Urban Initiatives </a:t>
            </a:r>
          </a:p>
          <a:p>
            <a:pPr lvl="1">
              <a:buFont typeface="Wingdings" panose="05000000000000000000" pitchFamily="2" charset="2"/>
              <a:buChar char="q"/>
            </a:pPr>
            <a:r>
              <a:rPr lang="en-US" sz="2800" dirty="0"/>
              <a:t>  24 CFR 578 and part 501</a:t>
            </a:r>
          </a:p>
          <a:p>
            <a:pPr lvl="1">
              <a:buFont typeface="Wingdings" panose="05000000000000000000" pitchFamily="2" charset="2"/>
              <a:buChar char="q"/>
            </a:pPr>
            <a:r>
              <a:rPr lang="en-US" sz="2800" dirty="0"/>
              <a:t> Equal Access in CPD Programs </a:t>
            </a:r>
          </a:p>
          <a:p>
            <a:endParaRPr lang="en-US" dirty="0">
              <a:solidFill>
                <a:schemeClr val="bg1"/>
              </a:solidFill>
            </a:endParaRPr>
          </a:p>
        </p:txBody>
      </p:sp>
    </p:spTree>
    <p:extLst>
      <p:ext uri="{BB962C8B-B14F-4D97-AF65-F5344CB8AC3E}">
        <p14:creationId xmlns:p14="http://schemas.microsoft.com/office/powerpoint/2010/main" val="2999221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5A8B4B-5566-BF21-A851-C23B18041878}"/>
              </a:ext>
            </a:extLst>
          </p:cNvPr>
          <p:cNvSpPr>
            <a:spLocks noGrp="1"/>
          </p:cNvSpPr>
          <p:nvPr>
            <p:ph type="title"/>
          </p:nvPr>
        </p:nvSpPr>
        <p:spPr>
          <a:xfrm>
            <a:off x="1215616" y="839983"/>
            <a:ext cx="9520158" cy="479726"/>
          </a:xfrm>
        </p:spPr>
        <p:txBody>
          <a:bodyPr>
            <a:normAutofit fontScale="90000"/>
          </a:bodyPr>
          <a:lstStyle/>
          <a:p>
            <a:pPr algn="ctr"/>
            <a:r>
              <a:rPr lang="en-US" b="1" dirty="0"/>
              <a:t>Session Goals</a:t>
            </a:r>
            <a:br>
              <a:rPr lang="en-US" b="1" dirty="0"/>
            </a:br>
            <a:endParaRPr lang="en-US" b="1" dirty="0"/>
          </a:p>
        </p:txBody>
      </p:sp>
      <p:sp>
        <p:nvSpPr>
          <p:cNvPr id="3" name="Content Placeholder 2">
            <a:extLst>
              <a:ext uri="{FF2B5EF4-FFF2-40B4-BE49-F238E27FC236}">
                <a16:creationId xmlns:a16="http://schemas.microsoft.com/office/drawing/2014/main" id="{083881D5-194C-6849-91D2-91C07EA47A0A}"/>
              </a:ext>
            </a:extLst>
          </p:cNvPr>
          <p:cNvSpPr>
            <a:spLocks noGrp="1"/>
          </p:cNvSpPr>
          <p:nvPr>
            <p:ph idx="1"/>
          </p:nvPr>
        </p:nvSpPr>
        <p:spPr>
          <a:xfrm>
            <a:off x="1215616" y="1630993"/>
            <a:ext cx="10137521" cy="4218582"/>
          </a:xfrm>
        </p:spPr>
        <p:txBody>
          <a:bodyPr>
            <a:noAutofit/>
          </a:bodyPr>
          <a:lstStyle/>
          <a:p>
            <a:pPr marL="45720" indent="0">
              <a:buNone/>
            </a:pPr>
            <a:r>
              <a:rPr lang="en-US" sz="2600" dirty="0">
                <a:latin typeface="Times New Roman" panose="02020603050405020304" pitchFamily="18" charset="0"/>
                <a:cs typeface="Times New Roman" panose="02020603050405020304" pitchFamily="18" charset="0"/>
              </a:rPr>
              <a:t>TOPIC:  Equal Access Implementation</a:t>
            </a:r>
          </a:p>
          <a:p>
            <a:r>
              <a:rPr lang="en-US" sz="2600" dirty="0">
                <a:latin typeface="Times New Roman" panose="02020603050405020304" pitchFamily="18" charset="0"/>
                <a:cs typeface="Times New Roman" panose="02020603050405020304" pitchFamily="18" charset="0"/>
              </a:rPr>
              <a:t>Understand the link between Non-Discrimination and Equal Access Rule</a:t>
            </a:r>
          </a:p>
          <a:p>
            <a:r>
              <a:rPr lang="en-US" sz="2600" dirty="0">
                <a:latin typeface="Times New Roman" panose="02020603050405020304" pitchFamily="18" charset="0"/>
                <a:cs typeface="Times New Roman" panose="02020603050405020304" pitchFamily="18" charset="0"/>
              </a:rPr>
              <a:t>Provide information and tools for conducting self-assessments of the equal access rule (agency and individual) </a:t>
            </a:r>
          </a:p>
          <a:p>
            <a:r>
              <a:rPr lang="en-US" sz="2600" dirty="0">
                <a:latin typeface="Times New Roman" panose="02020603050405020304" pitchFamily="18" charset="0"/>
                <a:cs typeface="Times New Roman" panose="02020603050405020304" pitchFamily="18" charset="0"/>
              </a:rPr>
              <a:t>Session reinforces comprehensive training regarding Anti-discrimination Laws and the Equal Access Rule</a:t>
            </a:r>
          </a:p>
          <a:p>
            <a:r>
              <a:rPr lang="en-US" sz="2600" dirty="0">
                <a:latin typeface="Times New Roman" panose="02020603050405020304" pitchFamily="18" charset="0"/>
                <a:cs typeface="Times New Roman" panose="02020603050405020304" pitchFamily="18" charset="0"/>
              </a:rPr>
              <a:t>Enhance understanding by using examples  </a:t>
            </a:r>
          </a:p>
          <a:p>
            <a:endParaRPr lang="en-US" dirty="0">
              <a:latin typeface="Times New Roman" panose="02020603050405020304" pitchFamily="18" charset="0"/>
              <a:cs typeface="Times New Roman" panose="02020603050405020304" pitchFamily="18" charset="0"/>
            </a:endParaRPr>
          </a:p>
          <a:p>
            <a:pPr marL="45720" indent="0">
              <a:buNone/>
            </a:pPr>
            <a:endParaRPr lang="en-US" sz="2400" dirty="0"/>
          </a:p>
        </p:txBody>
      </p:sp>
    </p:spTree>
    <p:extLst>
      <p:ext uri="{BB962C8B-B14F-4D97-AF65-F5344CB8AC3E}">
        <p14:creationId xmlns:p14="http://schemas.microsoft.com/office/powerpoint/2010/main" val="182871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8980-4364-1D47-83E9-BCC0B4569DB6}"/>
              </a:ext>
            </a:extLst>
          </p:cNvPr>
          <p:cNvSpPr>
            <a:spLocks noGrp="1"/>
          </p:cNvSpPr>
          <p:nvPr>
            <p:ph type="title"/>
          </p:nvPr>
        </p:nvSpPr>
        <p:spPr>
          <a:xfrm>
            <a:off x="1331496" y="834008"/>
            <a:ext cx="10565002" cy="488954"/>
          </a:xfrm>
        </p:spPr>
        <p:txBody>
          <a:bodyPr>
            <a:normAutofit/>
          </a:bodyPr>
          <a:lstStyle/>
          <a:p>
            <a:pPr algn="ctr"/>
            <a:r>
              <a:rPr lang="en-US" b="1" dirty="0"/>
              <a:t>Non-Discrimination Laws and Equal Access Rule</a:t>
            </a:r>
          </a:p>
        </p:txBody>
      </p:sp>
      <p:sp>
        <p:nvSpPr>
          <p:cNvPr id="3" name="Content Placeholder 2">
            <a:extLst>
              <a:ext uri="{FF2B5EF4-FFF2-40B4-BE49-F238E27FC236}">
                <a16:creationId xmlns:a16="http://schemas.microsoft.com/office/drawing/2014/main" id="{5276E334-297C-C84E-9CE9-5B4088C679A9}"/>
              </a:ext>
            </a:extLst>
          </p:cNvPr>
          <p:cNvSpPr>
            <a:spLocks noGrp="1"/>
          </p:cNvSpPr>
          <p:nvPr>
            <p:ph idx="1"/>
          </p:nvPr>
        </p:nvSpPr>
        <p:spPr>
          <a:xfrm>
            <a:off x="1331496" y="1322962"/>
            <a:ext cx="8123790" cy="4539890"/>
          </a:xfrm>
        </p:spPr>
        <p:txBody>
          <a:bodyPr>
            <a:normAutofit fontScale="25000" lnSpcReduction="20000"/>
          </a:bodyPr>
          <a:lstStyle/>
          <a:p>
            <a:endParaRPr lang="en-US" sz="9600" dirty="0">
              <a:solidFill>
                <a:srgbClr val="000000"/>
              </a:solidFill>
              <a:latin typeface="Times New Roman" panose="02020603050405020304" pitchFamily="18" charset="0"/>
              <a:cs typeface="Times New Roman" panose="02020603050405020304" pitchFamily="18" charset="0"/>
            </a:endParaRPr>
          </a:p>
          <a:p>
            <a:r>
              <a:rPr lang="en-US" sz="9600" dirty="0">
                <a:solidFill>
                  <a:srgbClr val="000000"/>
                </a:solidFill>
                <a:latin typeface="Times New Roman" panose="02020603050405020304" pitchFamily="18" charset="0"/>
                <a:cs typeface="Times New Roman" panose="02020603050405020304" pitchFamily="18" charset="0"/>
              </a:rPr>
              <a:t>The Fair Housing Act</a:t>
            </a:r>
          </a:p>
          <a:p>
            <a:r>
              <a:rPr lang="en-US" sz="9600" dirty="0">
                <a:solidFill>
                  <a:srgbClr val="000000"/>
                </a:solidFill>
                <a:latin typeface="Times New Roman" panose="02020603050405020304" pitchFamily="18" charset="0"/>
                <a:cs typeface="Times New Roman" panose="02020603050405020304" pitchFamily="18" charset="0"/>
              </a:rPr>
              <a:t>Title VI of the Civil Rights Act of 1964</a:t>
            </a:r>
          </a:p>
          <a:p>
            <a:r>
              <a:rPr lang="en-US" sz="9600" dirty="0">
                <a:solidFill>
                  <a:srgbClr val="000000"/>
                </a:solidFill>
                <a:latin typeface="Times New Roman" panose="02020603050405020304" pitchFamily="18" charset="0"/>
                <a:cs typeface="Times New Roman" panose="02020603050405020304" pitchFamily="18" charset="0"/>
              </a:rPr>
              <a:t>Section 504 of the Rehabilitation Act of 1973</a:t>
            </a:r>
          </a:p>
          <a:p>
            <a:r>
              <a:rPr lang="en-US" sz="9600" dirty="0">
                <a:solidFill>
                  <a:srgbClr val="000000"/>
                </a:solidFill>
                <a:latin typeface="Times New Roman" panose="02020603050405020304" pitchFamily="18" charset="0"/>
                <a:cs typeface="Times New Roman" panose="02020603050405020304" pitchFamily="18" charset="0"/>
              </a:rPr>
              <a:t>Titles II and III of the Americans with Disabilities Act of 1990</a:t>
            </a:r>
          </a:p>
          <a:p>
            <a:r>
              <a:rPr lang="en-US" sz="9600" dirty="0">
                <a:solidFill>
                  <a:srgbClr val="000000"/>
                </a:solidFill>
                <a:latin typeface="Times New Roman" panose="02020603050405020304" pitchFamily="18" charset="0"/>
                <a:cs typeface="Times New Roman" panose="02020603050405020304" pitchFamily="18" charset="0"/>
              </a:rPr>
              <a:t>Section 3 of the Housing and Urban Development Act</a:t>
            </a:r>
            <a:endParaRPr lang="en-US" sz="9600" dirty="0">
              <a:latin typeface="Times New Roman" panose="02020603050405020304" pitchFamily="18" charset="0"/>
              <a:cs typeface="Times New Roman" panose="02020603050405020304" pitchFamily="18" charset="0"/>
            </a:endParaRPr>
          </a:p>
          <a:p>
            <a:r>
              <a:rPr lang="en-US" sz="9600" dirty="0">
                <a:latin typeface="Times New Roman" panose="02020603050405020304" pitchFamily="18" charset="0"/>
                <a:cs typeface="Times New Roman" panose="02020603050405020304" pitchFamily="18" charset="0"/>
              </a:rPr>
              <a:t>Violence Against Women Act, Reauthorization 2022</a:t>
            </a:r>
          </a:p>
          <a:p>
            <a:r>
              <a:rPr lang="en-US" sz="9600" dirty="0">
                <a:latin typeface="Times New Roman" panose="02020603050405020304" pitchFamily="18" charset="0"/>
                <a:cs typeface="Times New Roman" panose="02020603050405020304" pitchFamily="18" charset="0"/>
              </a:rPr>
              <a:t>Equal Access Rule 2012, 2016, 2020, 2021</a:t>
            </a:r>
          </a:p>
          <a:p>
            <a:pPr marL="45720" indent="0">
              <a:buNone/>
            </a:pPr>
            <a:endParaRPr lang="en-US" sz="9600" dirty="0">
              <a:solidFill>
                <a:schemeClr val="bg1"/>
              </a:solidFill>
              <a:latin typeface="Times New Roman" panose="02020603050405020304" pitchFamily="18" charset="0"/>
              <a:cs typeface="Times New Roman" panose="02020603050405020304" pitchFamily="18" charset="0"/>
            </a:endParaRPr>
          </a:p>
          <a:p>
            <a:endParaRPr lang="en-US" dirty="0"/>
          </a:p>
          <a:p>
            <a:endParaRPr lang="en-US" dirty="0"/>
          </a:p>
          <a:p>
            <a:endParaRPr lang="en-US" dirty="0"/>
          </a:p>
          <a:p>
            <a:endParaRPr lang="en-US" dirty="0"/>
          </a:p>
        </p:txBody>
      </p:sp>
      <p:sp>
        <p:nvSpPr>
          <p:cNvPr id="4" name="Text Placeholder 3">
            <a:extLst>
              <a:ext uri="{FF2B5EF4-FFF2-40B4-BE49-F238E27FC236}">
                <a16:creationId xmlns:a16="http://schemas.microsoft.com/office/drawing/2014/main" id="{E1F657BA-ECD6-F343-8721-B1676377E851}"/>
              </a:ext>
            </a:extLst>
          </p:cNvPr>
          <p:cNvSpPr>
            <a:spLocks noGrp="1"/>
          </p:cNvSpPr>
          <p:nvPr>
            <p:ph type="body" sz="half" idx="2"/>
          </p:nvPr>
        </p:nvSpPr>
        <p:spPr>
          <a:xfrm>
            <a:off x="8326877" y="4451500"/>
            <a:ext cx="3569621" cy="1572492"/>
          </a:xfrm>
        </p:spPr>
        <p:txBody>
          <a:bodyPr>
            <a:noAutofit/>
          </a:bodyPr>
          <a:lstStyle/>
          <a:p>
            <a:pPr algn="ctr"/>
            <a:r>
              <a:rPr lang="en-US" sz="2000" b="1" i="1" dirty="0"/>
              <a:t>What is the relationship between Non-Discrimination Laws and the Equal Access Rule?</a:t>
            </a:r>
          </a:p>
        </p:txBody>
      </p:sp>
    </p:spTree>
    <p:extLst>
      <p:ext uri="{BB962C8B-B14F-4D97-AF65-F5344CB8AC3E}">
        <p14:creationId xmlns:p14="http://schemas.microsoft.com/office/powerpoint/2010/main" val="3201101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C273-9CA3-C274-A463-DE0A08B90922}"/>
              </a:ext>
            </a:extLst>
          </p:cNvPr>
          <p:cNvSpPr>
            <a:spLocks noGrp="1"/>
          </p:cNvSpPr>
          <p:nvPr>
            <p:ph type="title"/>
          </p:nvPr>
        </p:nvSpPr>
        <p:spPr>
          <a:xfrm>
            <a:off x="1534696" y="804520"/>
            <a:ext cx="9520158" cy="587718"/>
          </a:xfrm>
        </p:spPr>
        <p:txBody>
          <a:bodyPr>
            <a:normAutofit/>
          </a:bodyPr>
          <a:lstStyle/>
          <a:p>
            <a:pPr algn="ctr"/>
            <a:r>
              <a:rPr lang="en-US" sz="2800" b="1" dirty="0">
                <a:latin typeface="Times New Roman" panose="02020603050405020304" pitchFamily="18" charset="0"/>
                <a:cs typeface="Times New Roman" panose="02020603050405020304" pitchFamily="18" charset="0"/>
              </a:rPr>
              <a:t>Equal Access Rule Highlights</a:t>
            </a:r>
          </a:p>
        </p:txBody>
      </p:sp>
      <p:sp>
        <p:nvSpPr>
          <p:cNvPr id="4" name="Content Placeholder 2">
            <a:extLst>
              <a:ext uri="{FF2B5EF4-FFF2-40B4-BE49-F238E27FC236}">
                <a16:creationId xmlns:a16="http://schemas.microsoft.com/office/drawing/2014/main" id="{030764BB-CF31-58D7-F6FA-BB95FD2758B5}"/>
              </a:ext>
            </a:extLst>
          </p:cNvPr>
          <p:cNvSpPr>
            <a:spLocks noGrp="1"/>
          </p:cNvSpPr>
          <p:nvPr>
            <p:ph idx="1"/>
          </p:nvPr>
        </p:nvSpPr>
        <p:spPr>
          <a:xfrm>
            <a:off x="1535113" y="1392239"/>
            <a:ext cx="9520237" cy="3685600"/>
          </a:xfrm>
        </p:spPr>
        <p:txBody>
          <a:bodyPr vert="horz" lIns="91440" tIns="45720" rIns="91440" bIns="45720" rtlCol="0" anchor="ctr">
            <a:noAutofit/>
          </a:bodyPr>
          <a:lstStyle/>
          <a:p>
            <a:r>
              <a:rPr lang="en-US" sz="2400" dirty="0">
                <a:latin typeface="Times New Roman" panose="02020603050405020304" pitchFamily="18" charset="0"/>
                <a:cs typeface="Times New Roman" panose="02020603050405020304" pitchFamily="18" charset="0"/>
              </a:rPr>
              <a:t>To ensure that HUD programs are open to all eligible individuals and families regardless of sexual orientation, gender identity, or marital status.</a:t>
            </a:r>
          </a:p>
          <a:p>
            <a:r>
              <a:rPr lang="en-US" sz="2400" dirty="0">
                <a:latin typeface="Times New Roman" panose="02020603050405020304" pitchFamily="18" charset="0"/>
                <a:cs typeface="Times New Roman" panose="02020603050405020304" pitchFamily="18" charset="0"/>
              </a:rPr>
              <a:t>Individuals shall have access to housing according to their gender identity.</a:t>
            </a:r>
          </a:p>
          <a:p>
            <a:r>
              <a:rPr lang="en-US" sz="2400" dirty="0">
                <a:latin typeface="Times New Roman" panose="02020603050405020304" pitchFamily="18" charset="0"/>
                <a:cs typeface="Times New Roman" panose="02020603050405020304" pitchFamily="18" charset="0"/>
              </a:rPr>
              <a:t>No requirements to “prove” gender identity.</a:t>
            </a:r>
          </a:p>
          <a:p>
            <a:r>
              <a:rPr lang="en-US" sz="2400" dirty="0">
                <a:latin typeface="Times New Roman" panose="02020603050405020304" pitchFamily="18" charset="0"/>
                <a:cs typeface="Times New Roman" panose="02020603050405020304" pitchFamily="18" charset="0"/>
              </a:rPr>
              <a:t>Equal Access shall be provided in all HUD assisted programs.</a:t>
            </a:r>
          </a:p>
          <a:p>
            <a:r>
              <a:rPr lang="en-US" sz="2400" dirty="0">
                <a:latin typeface="Times New Roman" panose="02020603050405020304" pitchFamily="18" charset="0"/>
                <a:cs typeface="Times New Roman" panose="02020603050405020304" pitchFamily="18" charset="0"/>
              </a:rPr>
              <a:t>Providers must update policies and procedures to reflect requirement. </a:t>
            </a:r>
          </a:p>
        </p:txBody>
      </p:sp>
    </p:spTree>
    <p:extLst>
      <p:ext uri="{BB962C8B-B14F-4D97-AF65-F5344CB8AC3E}">
        <p14:creationId xmlns:p14="http://schemas.microsoft.com/office/powerpoint/2010/main" val="4074414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2D6F9-9117-48AE-55CC-EC775525EA25}"/>
              </a:ext>
            </a:extLst>
          </p:cNvPr>
          <p:cNvSpPr>
            <a:spLocks noGrp="1"/>
          </p:cNvSpPr>
          <p:nvPr>
            <p:ph type="title"/>
          </p:nvPr>
        </p:nvSpPr>
        <p:spPr>
          <a:xfrm>
            <a:off x="1679075" y="804520"/>
            <a:ext cx="9520158" cy="587136"/>
          </a:xfrm>
        </p:spPr>
        <p:txBody>
          <a:bodyPr>
            <a:normAutofit/>
          </a:bodyPr>
          <a:lstStyle/>
          <a:p>
            <a:pPr algn="ctr"/>
            <a:r>
              <a:rPr lang="en-US" sz="2800" b="1" dirty="0">
                <a:latin typeface="Times New Roman" panose="02020603050405020304" pitchFamily="18" charset="0"/>
                <a:cs typeface="Times New Roman" panose="02020603050405020304" pitchFamily="18" charset="0"/>
              </a:rPr>
              <a:t>History of Equal Access Rule</a:t>
            </a:r>
          </a:p>
        </p:txBody>
      </p:sp>
      <p:sp>
        <p:nvSpPr>
          <p:cNvPr id="3" name="Content Placeholder 2">
            <a:extLst>
              <a:ext uri="{FF2B5EF4-FFF2-40B4-BE49-F238E27FC236}">
                <a16:creationId xmlns:a16="http://schemas.microsoft.com/office/drawing/2014/main" id="{C2F7D7E3-E169-E4B3-013A-4C7266FD34B4}"/>
              </a:ext>
            </a:extLst>
          </p:cNvPr>
          <p:cNvSpPr>
            <a:spLocks noGrp="1"/>
          </p:cNvSpPr>
          <p:nvPr>
            <p:ph idx="1"/>
          </p:nvPr>
        </p:nvSpPr>
        <p:spPr>
          <a:xfrm>
            <a:off x="1679075" y="1782268"/>
            <a:ext cx="9520158" cy="3743042"/>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Equal Access Rule  updates 2012, 2016, 2020, 2022</a:t>
            </a:r>
            <a:endParaRPr lang="en-US" sz="2400" dirty="0"/>
          </a:p>
          <a:p>
            <a:r>
              <a:rPr lang="en-US" sz="2400" dirty="0"/>
              <a:t>Equal Access Rule emphasizes Anti Discrimination and Fair Housing for all persons – regardless of gender, gender identity, sex, sexual orientation, or marital status. </a:t>
            </a:r>
          </a:p>
          <a:p>
            <a:r>
              <a:rPr lang="en-US" sz="2400" dirty="0"/>
              <a:t>2012 Rule is a response to growing concerns about unequal treatment and discrimination experienced by persons with non-traditional gender identity.</a:t>
            </a:r>
          </a:p>
          <a:p>
            <a:r>
              <a:rPr lang="en-US" sz="2400" b="1" baseline="0" dirty="0"/>
              <a:t>IGNORE 2020 </a:t>
            </a:r>
            <a:r>
              <a:rPr lang="en-US" sz="2400" baseline="0" dirty="0"/>
              <a:t>(reversed, not in effect),</a:t>
            </a:r>
          </a:p>
          <a:p>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Text Placeholder 2">
            <a:extLst>
              <a:ext uri="{FF2B5EF4-FFF2-40B4-BE49-F238E27FC236}">
                <a16:creationId xmlns:a16="http://schemas.microsoft.com/office/drawing/2014/main" id="{3B2FA0CF-8185-6EAD-C9F3-4B7482843892}"/>
              </a:ext>
            </a:extLst>
          </p:cNvPr>
          <p:cNvSpPr txBox="1">
            <a:spLocks/>
          </p:cNvSpPr>
          <p:nvPr/>
        </p:nvSpPr>
        <p:spPr>
          <a:xfrm>
            <a:off x="1281367" y="3429000"/>
            <a:ext cx="5157787" cy="13208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2441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icon&#10;&#10;Description automatically generated">
            <a:extLst>
              <a:ext uri="{FF2B5EF4-FFF2-40B4-BE49-F238E27FC236}">
                <a16:creationId xmlns:a16="http://schemas.microsoft.com/office/drawing/2014/main" id="{88C92F20-1CBF-7D19-14B4-F4D573EFC61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424153" y="5180539"/>
            <a:ext cx="2879388" cy="1506879"/>
          </a:xfrm>
          <a:prstGeom prst="rect">
            <a:avLst/>
          </a:prstGeom>
        </p:spPr>
      </p:pic>
      <p:sp>
        <p:nvSpPr>
          <p:cNvPr id="6" name="TextBox 5">
            <a:extLst>
              <a:ext uri="{FF2B5EF4-FFF2-40B4-BE49-F238E27FC236}">
                <a16:creationId xmlns:a16="http://schemas.microsoft.com/office/drawing/2014/main" id="{4ABED1FE-C4B5-DB29-A01B-293B6EA25E74}"/>
              </a:ext>
            </a:extLst>
          </p:cNvPr>
          <p:cNvSpPr txBox="1"/>
          <p:nvPr/>
        </p:nvSpPr>
        <p:spPr>
          <a:xfrm>
            <a:off x="7198468" y="1756638"/>
            <a:ext cx="4601182" cy="3170099"/>
          </a:xfrm>
          <a:prstGeom prst="rect">
            <a:avLst/>
          </a:prstGeom>
          <a:noFill/>
        </p:spPr>
        <p:txBody>
          <a:bodyPr wrap="square">
            <a:spAutoFit/>
          </a:bodyPr>
          <a:lstStyle/>
          <a:p>
            <a:r>
              <a:rPr lang="en-US" sz="2000" b="1" i="0" dirty="0">
                <a:effectLst/>
                <a:latin typeface="Times New Roman" panose="02020603050405020304" pitchFamily="18" charset="0"/>
                <a:cs typeface="Times New Roman" panose="02020603050405020304" pitchFamily="18" charset="0"/>
              </a:rPr>
              <a:t>What is the </a:t>
            </a:r>
            <a:r>
              <a:rPr lang="en-US" sz="2000" b="1" dirty="0">
                <a:latin typeface="Times New Roman" panose="02020603050405020304" pitchFamily="18" charset="0"/>
                <a:cs typeface="Times New Roman" panose="02020603050405020304" pitchFamily="18" charset="0"/>
              </a:rPr>
              <a:t>M</a:t>
            </a:r>
            <a:r>
              <a:rPr lang="en-US" sz="2000" b="1" i="0" dirty="0">
                <a:effectLst/>
                <a:latin typeface="Times New Roman" panose="02020603050405020304" pitchFamily="18" charset="0"/>
                <a:cs typeface="Times New Roman" panose="02020603050405020304" pitchFamily="18" charset="0"/>
              </a:rPr>
              <a:t>ajor </a:t>
            </a:r>
            <a:r>
              <a:rPr lang="en-US" sz="2000" b="1" dirty="0">
                <a:latin typeface="Times New Roman" panose="02020603050405020304" pitchFamily="18" charset="0"/>
                <a:cs typeface="Times New Roman" panose="02020603050405020304" pitchFamily="18" charset="0"/>
              </a:rPr>
              <a:t>C</a:t>
            </a:r>
            <a:r>
              <a:rPr lang="en-US" sz="2000" b="1" i="0" dirty="0">
                <a:effectLst/>
                <a:latin typeface="Times New Roman" panose="02020603050405020304" pitchFamily="18" charset="0"/>
                <a:cs typeface="Times New Roman" panose="02020603050405020304" pitchFamily="18" charset="0"/>
              </a:rPr>
              <a:t>hange?</a:t>
            </a:r>
          </a:p>
          <a:p>
            <a:endParaRPr lang="en-US" sz="2000" dirty="0">
              <a:latin typeface="Times New Roman" panose="02020603050405020304" pitchFamily="18" charset="0"/>
              <a:cs typeface="Times New Roman" panose="02020603050405020304" pitchFamily="18" charset="0"/>
            </a:endParaRPr>
          </a:p>
          <a:p>
            <a:r>
              <a:rPr lang="en-US" sz="2000" b="0" i="0" dirty="0">
                <a:effectLst/>
                <a:latin typeface="Times New Roman" panose="02020603050405020304" pitchFamily="18" charset="0"/>
                <a:cs typeface="Times New Roman" panose="02020603050405020304" pitchFamily="18" charset="0"/>
              </a:rPr>
              <a:t>The 2016  rule amends HUD's definition of “gender identity” </a:t>
            </a:r>
            <a:r>
              <a:rPr lang="en-US" sz="2000" b="0" u="sng" dirty="0">
                <a:effectLst/>
                <a:latin typeface="Times New Roman" panose="02020603050405020304" pitchFamily="18" charset="0"/>
                <a:cs typeface="Times New Roman" panose="02020603050405020304" pitchFamily="18" charset="0"/>
              </a:rPr>
              <a:t>to more clearly reflect the difference between actual and perceived gender identity </a:t>
            </a:r>
            <a:r>
              <a:rPr lang="en-US" sz="2000" b="0" i="0" dirty="0">
                <a:effectLst/>
                <a:latin typeface="Times New Roman" panose="02020603050405020304" pitchFamily="18" charset="0"/>
                <a:cs typeface="Times New Roman" panose="02020603050405020304" pitchFamily="18" charset="0"/>
              </a:rPr>
              <a:t>and eliminates the prohibition on inquiries related to sexual orientation or gender identity, so that service providers can ensure compliance with this rule. </a:t>
            </a:r>
            <a:endParaRPr lang="en-US" sz="2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4A7C2E0D-8D34-D703-3B1D-70F0C12CC529}"/>
              </a:ext>
            </a:extLst>
          </p:cNvPr>
          <p:cNvSpPr txBox="1"/>
          <p:nvPr/>
        </p:nvSpPr>
        <p:spPr>
          <a:xfrm>
            <a:off x="1556425" y="739303"/>
            <a:ext cx="8132323"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Equal Access 2016</a:t>
            </a:r>
          </a:p>
        </p:txBody>
      </p:sp>
      <p:sp>
        <p:nvSpPr>
          <p:cNvPr id="9" name="TextBox 8">
            <a:extLst>
              <a:ext uri="{FF2B5EF4-FFF2-40B4-BE49-F238E27FC236}">
                <a16:creationId xmlns:a16="http://schemas.microsoft.com/office/drawing/2014/main" id="{0A81C72E-B824-7703-29FF-67825F2859D9}"/>
              </a:ext>
            </a:extLst>
          </p:cNvPr>
          <p:cNvSpPr txBox="1"/>
          <p:nvPr/>
        </p:nvSpPr>
        <p:spPr>
          <a:xfrm>
            <a:off x="583659" y="1536174"/>
            <a:ext cx="6108970" cy="4401205"/>
          </a:xfrm>
          <a:prstGeom prst="rect">
            <a:avLst/>
          </a:prstGeom>
          <a:noFill/>
        </p:spPr>
        <p:txBody>
          <a:bodyPr wrap="square">
            <a:spAutoFit/>
          </a:bodyPr>
          <a:lstStyle/>
          <a:p>
            <a:r>
              <a:rPr lang="en-US" sz="2000" b="1" i="0" dirty="0">
                <a:effectLst/>
                <a:latin typeface="Times New Roman" panose="02020603050405020304" pitchFamily="18" charset="0"/>
                <a:cs typeface="Times New Roman" panose="02020603050405020304" pitchFamily="18" charset="0"/>
              </a:rPr>
              <a:t>WHY 2016 Amendment?</a:t>
            </a:r>
          </a:p>
          <a:p>
            <a:endParaRPr lang="en-US" sz="2000" b="0" i="0" dirty="0">
              <a:effectLst/>
              <a:latin typeface="Times New Roman" panose="02020603050405020304" pitchFamily="18" charset="0"/>
              <a:cs typeface="Times New Roman" panose="02020603050405020304" pitchFamily="18" charset="0"/>
            </a:endParaRPr>
          </a:p>
          <a:p>
            <a:r>
              <a:rPr lang="en-US" sz="2000" b="0" i="0" dirty="0">
                <a:effectLst/>
                <a:latin typeface="Times New Roman" panose="02020603050405020304" pitchFamily="18" charset="0"/>
                <a:cs typeface="Times New Roman" panose="02020603050405020304" pitchFamily="18" charset="0"/>
              </a:rPr>
              <a:t>HUD determined that the 2012 Equal Access Rule did not adequately address the significant barriers faced by transgender and gender nonconforming persons when accessing temporary, emergency shelters and other facilities with physical limitations or configurations that require and are permitted to have shared sleeping quarters or bathing facilities.</a:t>
            </a:r>
          </a:p>
          <a:p>
            <a:r>
              <a:rPr lang="en-US" sz="2000" b="0" i="0" dirty="0">
                <a:effectLst/>
                <a:latin typeface="Times New Roman" panose="02020603050405020304" pitchFamily="18" charset="0"/>
                <a:cs typeface="Times New Roman" panose="02020603050405020304" pitchFamily="18" charset="0"/>
              </a:rPr>
              <a:t> </a:t>
            </a:r>
          </a:p>
          <a:p>
            <a:r>
              <a:rPr lang="en-US" sz="2000" b="0" i="0" dirty="0">
                <a:effectLst/>
                <a:latin typeface="Times New Roman" panose="02020603050405020304" pitchFamily="18" charset="0"/>
                <a:cs typeface="Times New Roman" panose="02020603050405020304" pitchFamily="18" charset="0"/>
              </a:rPr>
              <a:t>Specifically, HUD found that transgender and gender nonconforming persons continue to experience significant violence, harassment, and discrimination in attempting to access programs, benefits, services, and accommodations.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9503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6045A-DC15-448E-BC3E-045A748D99F2}"/>
              </a:ext>
            </a:extLst>
          </p:cNvPr>
          <p:cNvSpPr>
            <a:spLocks noGrp="1"/>
          </p:cNvSpPr>
          <p:nvPr>
            <p:ph type="title"/>
          </p:nvPr>
        </p:nvSpPr>
        <p:spPr>
          <a:xfrm>
            <a:off x="355441" y="857371"/>
            <a:ext cx="11481118" cy="684802"/>
          </a:xfrm>
        </p:spPr>
        <p:txBody>
          <a:bodyPr>
            <a:normAutofit fontScale="90000"/>
          </a:bodyPr>
          <a:lstStyle/>
          <a:p>
            <a:pPr algn="ctr"/>
            <a:r>
              <a:rPr lang="en-US" sz="2800" b="1" dirty="0">
                <a:latin typeface="Times New Roman" panose="02020603050405020304" pitchFamily="18" charset="0"/>
                <a:cs typeface="Times New Roman" panose="02020603050405020304" pitchFamily="18" charset="0"/>
              </a:rPr>
              <a:t>Who is Protected?</a:t>
            </a:r>
            <a:br>
              <a:rPr lang="en-US" sz="2800" b="1" dirty="0">
                <a:latin typeface="Times New Roman" panose="02020603050405020304" pitchFamily="18" charset="0"/>
                <a:cs typeface="Times New Roman" panose="02020603050405020304" pitchFamily="18" charset="0"/>
              </a:rPr>
            </a:br>
            <a:endParaRPr lang="en-US" sz="2800"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D34FEF9D-2FEB-4A48-9EFA-441BDBEA71ED}"/>
              </a:ext>
            </a:extLst>
          </p:cNvPr>
          <p:cNvSpPr>
            <a:spLocks noGrp="1"/>
          </p:cNvSpPr>
          <p:nvPr>
            <p:ph type="body" idx="1"/>
          </p:nvPr>
        </p:nvSpPr>
        <p:spPr>
          <a:xfrm>
            <a:off x="698875" y="1422055"/>
            <a:ext cx="5157787" cy="404370"/>
          </a:xfrm>
        </p:spPr>
        <p:txBody>
          <a:bodyPr>
            <a:normAutofit fontScale="85000" lnSpcReduction="20000"/>
          </a:bodyPr>
          <a:lstStyle/>
          <a:p>
            <a:r>
              <a:rPr lang="en-US" sz="2800" b="1" dirty="0">
                <a:solidFill>
                  <a:schemeClr val="tx1"/>
                </a:solidFill>
                <a:latin typeface="Times New Roman" panose="02020603050405020304" pitchFamily="18" charset="0"/>
                <a:cs typeface="Times New Roman" panose="02020603050405020304" pitchFamily="18" charset="0"/>
              </a:rPr>
              <a:t>Protected Classes - Federal</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03875E34-D9A8-435B-8522-9AB7C3308F08}"/>
              </a:ext>
            </a:extLst>
          </p:cNvPr>
          <p:cNvSpPr>
            <a:spLocks noGrp="1"/>
          </p:cNvSpPr>
          <p:nvPr>
            <p:ph sz="half" idx="2"/>
          </p:nvPr>
        </p:nvSpPr>
        <p:spPr>
          <a:xfrm>
            <a:off x="698875" y="1857564"/>
            <a:ext cx="11002329" cy="695833"/>
          </a:xfrm>
        </p:spPr>
        <p:txBody>
          <a:bodyPr>
            <a:normAutofit/>
          </a:bodyPr>
          <a:lstStyle/>
          <a:p>
            <a:r>
              <a:rPr lang="en-US" sz="2200" b="0" i="0" dirty="0">
                <a:effectLst/>
                <a:latin typeface="Times New Roman" panose="02020603050405020304" pitchFamily="18" charset="0"/>
                <a:cs typeface="Times New Roman" panose="02020603050405020304" pitchFamily="18" charset="0"/>
              </a:rPr>
              <a:t>Race, color, religion, sex, national origin, familial status, and disability</a:t>
            </a:r>
            <a:r>
              <a:rPr lang="en-US" sz="2000" b="0" i="0" dirty="0">
                <a:solidFill>
                  <a:schemeClr val="tx1"/>
                </a:solidFill>
                <a:effectLst/>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2DC9780B-C8F7-4C5E-8E36-51B105EB0C1E}"/>
              </a:ext>
            </a:extLst>
          </p:cNvPr>
          <p:cNvSpPr>
            <a:spLocks noGrp="1"/>
          </p:cNvSpPr>
          <p:nvPr>
            <p:ph sz="quarter" idx="4"/>
          </p:nvPr>
        </p:nvSpPr>
        <p:spPr>
          <a:xfrm>
            <a:off x="555198" y="3114505"/>
            <a:ext cx="11081603" cy="3169563"/>
          </a:xfrm>
        </p:spPr>
        <p:txBody>
          <a:bodyPr>
            <a:noAutofit/>
          </a:bodyPr>
          <a:lstStyle/>
          <a:p>
            <a:r>
              <a:rPr lang="en-US" dirty="0">
                <a:latin typeface="Times New Roman" panose="02020603050405020304" pitchFamily="18" charset="0"/>
                <a:cs typeface="Times New Roman" panose="02020603050405020304" pitchFamily="18" charset="0"/>
              </a:rPr>
              <a:t>Race, color, ancestry, national origin, religion, mental or physical disability, sex (including pregnancy), </a:t>
            </a:r>
            <a:r>
              <a:rPr lang="en-US" b="1" dirty="0">
                <a:latin typeface="Times New Roman" panose="02020603050405020304" pitchFamily="18" charset="0"/>
                <a:cs typeface="Times New Roman" panose="02020603050405020304" pitchFamily="18" charset="0"/>
              </a:rPr>
              <a:t>gender, sexual orientation, gender identity, gender expression</a:t>
            </a:r>
            <a:r>
              <a:rPr lang="en-US" dirty="0">
                <a:latin typeface="Times New Roman" panose="02020603050405020304" pitchFamily="18" charset="0"/>
                <a:cs typeface="Times New Roman" panose="02020603050405020304" pitchFamily="18" charset="0"/>
              </a:rPr>
              <a:t>, genetic information, marital status, familial status, source of income, or military or veteran status. </a:t>
            </a:r>
          </a:p>
          <a:p>
            <a:r>
              <a:rPr lang="en-US" dirty="0">
                <a:latin typeface="Times New Roman" panose="02020603050405020304" pitchFamily="18" charset="0"/>
                <a:cs typeface="Times New Roman" panose="02020603050405020304" pitchFamily="18" charset="0"/>
              </a:rPr>
              <a:t>The Unruh Civil Rights Act, which applies to business establishments, protects against housing discrimination related to age, citizenship, primary language, and immigration status, among other characteristics.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California law also limits when, how, and to what extent housing providers can consider someone’s criminal history in providing housing.</a:t>
            </a:r>
          </a:p>
        </p:txBody>
      </p:sp>
      <p:sp>
        <p:nvSpPr>
          <p:cNvPr id="10" name="Text Placeholder 4">
            <a:extLst>
              <a:ext uri="{FF2B5EF4-FFF2-40B4-BE49-F238E27FC236}">
                <a16:creationId xmlns:a16="http://schemas.microsoft.com/office/drawing/2014/main" id="{CBA1820C-1793-45E7-82E4-0B50D3B464E5}"/>
              </a:ext>
            </a:extLst>
          </p:cNvPr>
          <p:cNvSpPr txBox="1">
            <a:spLocks/>
          </p:cNvSpPr>
          <p:nvPr/>
        </p:nvSpPr>
        <p:spPr>
          <a:xfrm>
            <a:off x="619600" y="2623071"/>
            <a:ext cx="5183188" cy="491434"/>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800"/>
              </a:spcBef>
              <a:buSzPct val="100000"/>
              <a:buFont typeface="Arial" pitchFamily="34" charset="0"/>
              <a:buNone/>
              <a:defRPr sz="2400" b="1" kern="1200">
                <a:solidFill>
                  <a:schemeClr val="accent2">
                    <a:lumMod val="50000"/>
                  </a:schemeClr>
                </a:solidFill>
                <a:latin typeface="+mn-lt"/>
                <a:ea typeface="+mn-ea"/>
                <a:cs typeface="+mn-cs"/>
              </a:defRPr>
            </a:lvl1pPr>
            <a:lvl2pPr marL="457200" indent="0" algn="l" defTabSz="914400" rtl="0" eaLnBrk="1" latinLnBrk="0" hangingPunct="1">
              <a:lnSpc>
                <a:spcPct val="90000"/>
              </a:lnSpc>
              <a:spcBef>
                <a:spcPts val="1000"/>
              </a:spcBef>
              <a:buSzPct val="100000"/>
              <a:buFont typeface="Arial" pitchFamily="34" charset="0"/>
              <a:buNone/>
              <a:defRPr sz="2000" b="1" kern="1200">
                <a:solidFill>
                  <a:schemeClr val="accent2">
                    <a:lumMod val="50000"/>
                  </a:schemeClr>
                </a:solidFill>
                <a:latin typeface="+mn-lt"/>
                <a:ea typeface="+mn-ea"/>
                <a:cs typeface="+mn-cs"/>
              </a:defRPr>
            </a:lvl2pPr>
            <a:lvl3pPr marL="914400" indent="0" algn="l" defTabSz="914400" rtl="0" eaLnBrk="1" latinLnBrk="0" hangingPunct="1">
              <a:lnSpc>
                <a:spcPct val="90000"/>
              </a:lnSpc>
              <a:spcBef>
                <a:spcPts val="800"/>
              </a:spcBef>
              <a:buSzPct val="100000"/>
              <a:buFont typeface="Arial" pitchFamily="34" charset="0"/>
              <a:buNone/>
              <a:defRPr sz="1800" b="1" kern="1200">
                <a:solidFill>
                  <a:schemeClr val="accent2">
                    <a:lumMod val="50000"/>
                  </a:schemeClr>
                </a:solidFill>
                <a:latin typeface="+mn-lt"/>
                <a:ea typeface="+mn-ea"/>
                <a:cs typeface="+mn-cs"/>
              </a:defRPr>
            </a:lvl3pPr>
            <a:lvl4pPr marL="1371600" indent="0" algn="l" defTabSz="914400" rtl="0" eaLnBrk="1" latinLnBrk="0" hangingPunct="1">
              <a:lnSpc>
                <a:spcPct val="90000"/>
              </a:lnSpc>
              <a:spcBef>
                <a:spcPts val="800"/>
              </a:spcBef>
              <a:buSzPct val="100000"/>
              <a:buFont typeface="Arial" pitchFamily="34" charset="0"/>
              <a:buNone/>
              <a:defRPr sz="1600" b="1" kern="1200">
                <a:solidFill>
                  <a:schemeClr val="accent2">
                    <a:lumMod val="50000"/>
                  </a:schemeClr>
                </a:solidFill>
                <a:latin typeface="+mn-lt"/>
                <a:ea typeface="+mn-ea"/>
                <a:cs typeface="+mn-cs"/>
              </a:defRPr>
            </a:lvl4pPr>
            <a:lvl5pPr marL="1828800" indent="0" algn="l" defTabSz="914400" rtl="0" eaLnBrk="1" latinLnBrk="0" hangingPunct="1">
              <a:lnSpc>
                <a:spcPct val="90000"/>
              </a:lnSpc>
              <a:spcBef>
                <a:spcPts val="800"/>
              </a:spcBef>
              <a:buSzPct val="100000"/>
              <a:buFont typeface="Arial" pitchFamily="34" charset="0"/>
              <a:buNone/>
              <a:defRPr sz="1600" b="1" kern="1200">
                <a:solidFill>
                  <a:schemeClr val="accent2">
                    <a:lumMod val="50000"/>
                  </a:schemeClr>
                </a:solidFill>
                <a:latin typeface="+mn-lt"/>
                <a:ea typeface="+mn-ea"/>
                <a:cs typeface="+mn-cs"/>
              </a:defRPr>
            </a:lvl5pPr>
            <a:lvl6pPr marL="2286000" indent="0" algn="l" defTabSz="914400" rtl="0" eaLnBrk="1" latinLnBrk="0" hangingPunct="1">
              <a:lnSpc>
                <a:spcPct val="90000"/>
              </a:lnSpc>
              <a:spcBef>
                <a:spcPts val="800"/>
              </a:spcBef>
              <a:buSzPct val="100000"/>
              <a:buFont typeface="Arial" pitchFamily="34" charset="0"/>
              <a:buNone/>
              <a:defRPr sz="1600" b="1" kern="1200">
                <a:solidFill>
                  <a:schemeClr val="accent2">
                    <a:lumMod val="50000"/>
                  </a:schemeClr>
                </a:solidFill>
                <a:latin typeface="+mn-lt"/>
                <a:ea typeface="+mn-ea"/>
                <a:cs typeface="+mn-cs"/>
              </a:defRPr>
            </a:lvl6pPr>
            <a:lvl7pPr marL="2743200" indent="0" algn="l" defTabSz="914400" rtl="0" eaLnBrk="1" latinLnBrk="0" hangingPunct="1">
              <a:lnSpc>
                <a:spcPct val="90000"/>
              </a:lnSpc>
              <a:spcBef>
                <a:spcPts val="800"/>
              </a:spcBef>
              <a:buSzPct val="100000"/>
              <a:buFont typeface="Arial" pitchFamily="34" charset="0"/>
              <a:buNone/>
              <a:defRPr sz="1600" b="1" kern="1200">
                <a:solidFill>
                  <a:schemeClr val="accent2">
                    <a:lumMod val="50000"/>
                  </a:schemeClr>
                </a:solidFill>
                <a:latin typeface="+mn-lt"/>
                <a:ea typeface="+mn-ea"/>
                <a:cs typeface="+mn-cs"/>
              </a:defRPr>
            </a:lvl7pPr>
            <a:lvl8pPr marL="3200400" indent="0" algn="l" defTabSz="914400" rtl="0" eaLnBrk="1" latinLnBrk="0" hangingPunct="1">
              <a:lnSpc>
                <a:spcPct val="90000"/>
              </a:lnSpc>
              <a:spcBef>
                <a:spcPts val="800"/>
              </a:spcBef>
              <a:buSzPct val="100000"/>
              <a:buFont typeface="Arial" pitchFamily="34" charset="0"/>
              <a:buNone/>
              <a:defRPr sz="1600" b="1" kern="1200">
                <a:solidFill>
                  <a:schemeClr val="accent2">
                    <a:lumMod val="50000"/>
                  </a:schemeClr>
                </a:solidFill>
                <a:latin typeface="+mn-lt"/>
                <a:ea typeface="+mn-ea"/>
                <a:cs typeface="+mn-cs"/>
              </a:defRPr>
            </a:lvl8pPr>
            <a:lvl9pPr marL="3657600" indent="0" algn="l" defTabSz="914400" rtl="0" eaLnBrk="1" latinLnBrk="0" hangingPunct="1">
              <a:lnSpc>
                <a:spcPct val="90000"/>
              </a:lnSpc>
              <a:spcBef>
                <a:spcPts val="800"/>
              </a:spcBef>
              <a:buSzPct val="100000"/>
              <a:buFont typeface="Arial" pitchFamily="34" charset="0"/>
              <a:buNone/>
              <a:defRPr sz="1600" b="1" kern="1200">
                <a:solidFill>
                  <a:schemeClr val="accent2">
                    <a:lumMod val="50000"/>
                  </a:schemeClr>
                </a:solidFill>
                <a:latin typeface="+mn-lt"/>
                <a:ea typeface="+mn-ea"/>
                <a:cs typeface="+mn-cs"/>
              </a:defRPr>
            </a:lvl9pPr>
          </a:lstStyle>
          <a:p>
            <a:r>
              <a:rPr lang="en-US" dirty="0">
                <a:solidFill>
                  <a:schemeClr val="tx1"/>
                </a:solidFill>
                <a:latin typeface="Times New Roman" panose="02020603050405020304" pitchFamily="18" charset="0"/>
                <a:cs typeface="Times New Roman" panose="02020603050405020304" pitchFamily="18" charset="0"/>
              </a:rPr>
              <a:t>Protected Classes - State of California</a:t>
            </a:r>
          </a:p>
        </p:txBody>
      </p:sp>
    </p:spTree>
    <p:extLst>
      <p:ext uri="{BB962C8B-B14F-4D97-AF65-F5344CB8AC3E}">
        <p14:creationId xmlns:p14="http://schemas.microsoft.com/office/powerpoint/2010/main" val="1261374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0" y="716708"/>
            <a:ext cx="10972800" cy="629782"/>
          </a:xfrm>
        </p:spPr>
        <p:txBody>
          <a:bodyPr>
            <a:normAutofit/>
          </a:bodyPr>
          <a:lstStyle/>
          <a:p>
            <a:pPr algn="ctr"/>
            <a:r>
              <a:rPr lang="en-US"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Equal Access Provides Gender-Related Protections</a:t>
            </a:r>
          </a:p>
        </p:txBody>
      </p:sp>
      <p:sp>
        <p:nvSpPr>
          <p:cNvPr id="3" name="Content Placeholder 2"/>
          <p:cNvSpPr>
            <a:spLocks noGrp="1"/>
          </p:cNvSpPr>
          <p:nvPr>
            <p:ph idx="1"/>
          </p:nvPr>
        </p:nvSpPr>
        <p:spPr>
          <a:xfrm>
            <a:off x="395280" y="1283368"/>
            <a:ext cx="10972800" cy="4955199"/>
          </a:xfrm>
        </p:spPr>
        <p:txBody>
          <a:bodyPr>
            <a:normAutofit/>
          </a:bodyPr>
          <a:lstStyle/>
          <a:p>
            <a:pPr marL="91437" indent="0">
              <a:buNone/>
            </a:pPr>
            <a:r>
              <a:rPr lang="en-US" sz="2400" dirty="0">
                <a:solidFill>
                  <a:schemeClr val="tx1"/>
                </a:solidFill>
                <a:latin typeface="Times New Roman" panose="02020603050405020304" pitchFamily="18" charset="0"/>
                <a:cs typeface="Times New Roman" panose="02020603050405020304" pitchFamily="18" charset="0"/>
              </a:rPr>
              <a:t>HUD</a:t>
            </a:r>
            <a:r>
              <a:rPr lang="en-US" sz="2400" dirty="0">
                <a:latin typeface="Times New Roman" panose="02020603050405020304" pitchFamily="18" charset="0"/>
                <a:cs typeface="Times New Roman" panose="02020603050405020304" pitchFamily="18" charset="0"/>
              </a:rPr>
              <a:t> uses the Equal Access Rule to ensure Equal Access for All.</a:t>
            </a:r>
          </a:p>
          <a:p>
            <a:r>
              <a:rPr lang="en-US" sz="2400" dirty="0">
                <a:latin typeface="Times New Roman" panose="02020603050405020304" pitchFamily="18" charset="0"/>
                <a:cs typeface="Times New Roman" panose="02020603050405020304" pitchFamily="18" charset="0"/>
              </a:rPr>
              <a:t>HUD programs are </a:t>
            </a:r>
            <a:r>
              <a:rPr lang="en-US" sz="2400" b="1" i="1" dirty="0">
                <a:latin typeface="Times New Roman" panose="02020603050405020304" pitchFamily="18" charset="0"/>
                <a:cs typeface="Times New Roman" panose="02020603050405020304" pitchFamily="18" charset="0"/>
              </a:rPr>
              <a:t>open to all eligible individuals and families regardless of sexual orientation, gender identity, or marital status.</a:t>
            </a:r>
          </a:p>
          <a:p>
            <a:r>
              <a:rPr lang="en-US" sz="2400" dirty="0">
                <a:latin typeface="Times New Roman" panose="02020603050405020304" pitchFamily="18" charset="0"/>
                <a:cs typeface="Times New Roman" panose="02020603050405020304" pitchFamily="18" charset="0"/>
              </a:rPr>
              <a:t>Individuals have access to housing </a:t>
            </a:r>
            <a:r>
              <a:rPr lang="en-US" sz="2400" b="1" dirty="0">
                <a:latin typeface="Times New Roman" panose="02020603050405020304" pitchFamily="18" charset="0"/>
                <a:cs typeface="Times New Roman" panose="02020603050405020304" pitchFamily="18" charset="0"/>
              </a:rPr>
              <a:t>according to their gender identity</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No requirements to “prove” </a:t>
            </a:r>
            <a:r>
              <a:rPr lang="en-US" sz="2400" b="1" dirty="0">
                <a:latin typeface="Times New Roman" panose="02020603050405020304" pitchFamily="18" charset="0"/>
                <a:cs typeface="Times New Roman" panose="02020603050405020304" pitchFamily="18" charset="0"/>
              </a:rPr>
              <a:t>gender identity</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Equal Access must be provided in all HUD-assisted programs, not just housing.</a:t>
            </a:r>
          </a:p>
          <a:p>
            <a:r>
              <a:rPr lang="en-US" sz="2400" dirty="0">
                <a:latin typeface="Times New Roman" panose="02020603050405020304" pitchFamily="18" charset="0"/>
                <a:cs typeface="Times New Roman" panose="02020603050405020304" pitchFamily="18" charset="0"/>
              </a:rPr>
              <a:t>Providers must establish policies and procedures to mirror the requirement.</a:t>
            </a:r>
          </a:p>
          <a:p>
            <a:r>
              <a:rPr lang="en-US" sz="2400" dirty="0">
                <a:latin typeface="Times New Roman" panose="02020603050405020304" pitchFamily="18" charset="0"/>
                <a:cs typeface="Times New Roman" panose="02020603050405020304" pitchFamily="18" charset="0"/>
              </a:rPr>
              <a:t>Keep in mind the HUD definition of FAMILY in reference to protections.</a:t>
            </a:r>
          </a:p>
          <a:p>
            <a:endParaRPr lang="en-US" dirty="0"/>
          </a:p>
        </p:txBody>
      </p:sp>
    </p:spTree>
    <p:extLst>
      <p:ext uri="{BB962C8B-B14F-4D97-AF65-F5344CB8AC3E}">
        <p14:creationId xmlns:p14="http://schemas.microsoft.com/office/powerpoint/2010/main" val="2100223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675" y="804562"/>
            <a:ext cx="9509759" cy="522514"/>
          </a:xfrm>
        </p:spPr>
        <p:txBody>
          <a:bodyPr>
            <a:normAutofit fontScale="90000"/>
          </a:bodyPr>
          <a:lstStyle/>
          <a:p>
            <a:pPr algn="ctr"/>
            <a:r>
              <a:rPr lang="en-US" b="1" dirty="0"/>
              <a:t>Serving Families</a:t>
            </a:r>
          </a:p>
        </p:txBody>
      </p:sp>
      <p:sp>
        <p:nvSpPr>
          <p:cNvPr id="3" name="Content Placeholder 2"/>
          <p:cNvSpPr>
            <a:spLocks noGrp="1"/>
          </p:cNvSpPr>
          <p:nvPr>
            <p:ph idx="1"/>
          </p:nvPr>
        </p:nvSpPr>
        <p:spPr>
          <a:xfrm>
            <a:off x="1341119" y="1710813"/>
            <a:ext cx="9509760" cy="4602901"/>
          </a:xfrm>
        </p:spPr>
        <p:txBody>
          <a:bodyPr>
            <a:normAutofit/>
          </a:bodyPr>
          <a:lstStyle/>
          <a:p>
            <a:r>
              <a:rPr lang="en-US" sz="2400" dirty="0">
                <a:latin typeface="Times New Roman" panose="02020603050405020304" pitchFamily="18" charset="0"/>
                <a:cs typeface="Times New Roman" panose="02020603050405020304" pitchFamily="18" charset="0"/>
              </a:rPr>
              <a:t>Must provide equal treatment for families, regardless of gender status of head of household, or family members.</a:t>
            </a:r>
          </a:p>
          <a:p>
            <a:r>
              <a:rPr lang="en-US" sz="2400" dirty="0">
                <a:latin typeface="Times New Roman" panose="02020603050405020304" pitchFamily="18" charset="0"/>
                <a:cs typeface="Times New Roman" panose="02020603050405020304" pitchFamily="18" charset="0"/>
              </a:rPr>
              <a:t>Family is defined by the consumer – whoever they </a:t>
            </a:r>
            <a:r>
              <a:rPr lang="en-US" sz="2400" i="1" dirty="0">
                <a:latin typeface="Times New Roman" panose="02020603050405020304" pitchFamily="18" charset="0"/>
                <a:cs typeface="Times New Roman" panose="02020603050405020304" pitchFamily="18" charset="0"/>
              </a:rPr>
              <a:t>present with as family</a:t>
            </a:r>
            <a:r>
              <a:rPr lang="en-US" sz="2400" dirty="0">
                <a:latin typeface="Times New Roman" panose="02020603050405020304" pitchFamily="18" charset="0"/>
                <a:cs typeface="Times New Roman" panose="02020603050405020304" pitchFamily="18" charset="0"/>
              </a:rPr>
              <a:t>, regardless of gender, marital status.</a:t>
            </a:r>
          </a:p>
          <a:p>
            <a:r>
              <a:rPr lang="en-US" sz="2400" dirty="0">
                <a:latin typeface="Times New Roman" panose="02020603050405020304" pitchFamily="18" charset="0"/>
                <a:cs typeface="Times New Roman" panose="02020603050405020304" pitchFamily="18" charset="0"/>
              </a:rPr>
              <a:t>Families cannot be involuntarily separated.</a:t>
            </a:r>
          </a:p>
          <a:p>
            <a:r>
              <a:rPr lang="en-US" sz="2400" dirty="0">
                <a:latin typeface="Times New Roman" panose="02020603050405020304" pitchFamily="18" charset="0"/>
                <a:cs typeface="Times New Roman" panose="02020603050405020304" pitchFamily="18" charset="0"/>
              </a:rPr>
              <a:t>Programs can elect to serve individuals or families only but must be consistent in treatment.  (Note: Dedicated Plus status in 2021 required serving both)</a:t>
            </a:r>
          </a:p>
          <a:p>
            <a:endParaRPr lang="en-US" dirty="0"/>
          </a:p>
        </p:txBody>
      </p:sp>
    </p:spTree>
    <p:extLst>
      <p:ext uri="{BB962C8B-B14F-4D97-AF65-F5344CB8AC3E}">
        <p14:creationId xmlns:p14="http://schemas.microsoft.com/office/powerpoint/2010/main" val="2615413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870" y="693525"/>
            <a:ext cx="10972800" cy="707257"/>
          </a:xfrm>
        </p:spPr>
        <p:txBody>
          <a:bodyPr>
            <a:normAutofit/>
          </a:bodyPr>
          <a:lstStyle/>
          <a:p>
            <a:pPr algn="ctr"/>
            <a:r>
              <a:rPr lang="en-US" sz="2800" b="1" dirty="0">
                <a:latin typeface="Times New Roman" panose="02020603050405020304" pitchFamily="18" charset="0"/>
                <a:cs typeface="Times New Roman" panose="02020603050405020304" pitchFamily="18" charset="0"/>
              </a:rPr>
              <a:t>REMINDER –</a:t>
            </a:r>
            <a:r>
              <a:rPr lang="en-US" b="1" dirty="0"/>
              <a:t> BOTTOM LINES </a:t>
            </a:r>
          </a:p>
        </p:txBody>
      </p:sp>
      <p:sp>
        <p:nvSpPr>
          <p:cNvPr id="3" name="Content Placeholder 2"/>
          <p:cNvSpPr>
            <a:spLocks noGrp="1"/>
          </p:cNvSpPr>
          <p:nvPr>
            <p:ph idx="1"/>
          </p:nvPr>
        </p:nvSpPr>
        <p:spPr>
          <a:xfrm>
            <a:off x="609600" y="1050109"/>
            <a:ext cx="10972800" cy="4241738"/>
          </a:xfrm>
        </p:spPr>
        <p:txBody>
          <a:bodyPr>
            <a:normAutofit/>
          </a:bodyPr>
          <a:lstStyle/>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When a person is accepted in temporary, emergency shelter, or another building with shared sleeping quarters or shared bathing facilities, everyone must have equal access to all amenities.</a:t>
            </a:r>
          </a:p>
          <a:p>
            <a:r>
              <a:rPr lang="en-US" sz="2400" dirty="0">
                <a:latin typeface="Times New Roman" panose="02020603050405020304" pitchFamily="18" charset="0"/>
                <a:cs typeface="Times New Roman" panose="02020603050405020304" pitchFamily="18" charset="0"/>
              </a:rPr>
              <a:t>Providers </a:t>
            </a:r>
            <a:r>
              <a:rPr lang="en-US" sz="2400" b="1" dirty="0">
                <a:latin typeface="Times New Roman" panose="02020603050405020304" pitchFamily="18" charset="0"/>
                <a:cs typeface="Times New Roman" panose="02020603050405020304" pitchFamily="18" charset="0"/>
              </a:rPr>
              <a:t>must</a:t>
            </a:r>
            <a:r>
              <a:rPr lang="en-US" sz="2400" dirty="0">
                <a:latin typeface="Times New Roman" panose="02020603050405020304" pitchFamily="18" charset="0"/>
                <a:cs typeface="Times New Roman" panose="02020603050405020304" pitchFamily="18" charset="0"/>
              </a:rPr>
              <a:t> take non-discriminatory steps as may be necessary, reasonable, and appropriate to calm the concerns raised by all residents, and as needed, update its admissions, occupancy, and operating policies and procedures. </a:t>
            </a:r>
          </a:p>
        </p:txBody>
      </p:sp>
    </p:spTree>
    <p:extLst>
      <p:ext uri="{BB962C8B-B14F-4D97-AF65-F5344CB8AC3E}">
        <p14:creationId xmlns:p14="http://schemas.microsoft.com/office/powerpoint/2010/main" val="2455992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870" y="693525"/>
            <a:ext cx="10972800" cy="707257"/>
          </a:xfrm>
        </p:spPr>
        <p:txBody>
          <a:bodyPr>
            <a:normAutofit/>
          </a:bodyPr>
          <a:lstStyle/>
          <a:p>
            <a:pPr algn="ctr"/>
            <a:r>
              <a:rPr lang="en-US" sz="2800" b="1" dirty="0">
                <a:latin typeface="Times New Roman" panose="02020603050405020304" pitchFamily="18" charset="0"/>
                <a:cs typeface="Times New Roman" panose="02020603050405020304" pitchFamily="18" charset="0"/>
              </a:rPr>
              <a:t>REMINDER –</a:t>
            </a:r>
            <a:r>
              <a:rPr lang="en-US" b="1" dirty="0"/>
              <a:t> Bottom Lines, Continued</a:t>
            </a:r>
          </a:p>
        </p:txBody>
      </p:sp>
      <p:sp>
        <p:nvSpPr>
          <p:cNvPr id="3" name="Content Placeholder 2"/>
          <p:cNvSpPr>
            <a:spLocks noGrp="1"/>
          </p:cNvSpPr>
          <p:nvPr>
            <p:ph idx="1"/>
          </p:nvPr>
        </p:nvSpPr>
        <p:spPr>
          <a:xfrm>
            <a:off x="609600" y="1964987"/>
            <a:ext cx="10972800" cy="2996119"/>
          </a:xfrm>
        </p:spPr>
        <p:txBody>
          <a:bodyPr>
            <a:normAutofit lnSpcReduction="10000"/>
          </a:bodyPr>
          <a:lstStyle/>
          <a:p>
            <a:r>
              <a:rPr lang="en-US" sz="2400" b="1" dirty="0">
                <a:latin typeface="Times New Roman" panose="02020603050405020304" pitchFamily="18" charset="0"/>
                <a:cs typeface="Times New Roman" panose="02020603050405020304" pitchFamily="18" charset="0"/>
              </a:rPr>
              <a:t>In no case may a provider’s policies isolate or segregate transgender or gender nonconforming occupants. </a:t>
            </a:r>
          </a:p>
          <a:p>
            <a:r>
              <a:rPr lang="en-US" sz="2400" dirty="0">
                <a:latin typeface="Times New Roman" panose="02020603050405020304" pitchFamily="18" charset="0"/>
                <a:cs typeface="Times New Roman" panose="02020603050405020304" pitchFamily="18" charset="0"/>
              </a:rPr>
              <a:t>Rule of thumb – Focus on calming or making changes with the aggressor.</a:t>
            </a:r>
          </a:p>
          <a:p>
            <a:r>
              <a:rPr lang="en-US" sz="2400" dirty="0">
                <a:latin typeface="Times New Roman" panose="02020603050405020304" pitchFamily="18" charset="0"/>
                <a:cs typeface="Times New Roman" panose="02020603050405020304" pitchFamily="18" charset="0"/>
              </a:rPr>
              <a:t>You cannot make the person in the protected class ‘responsible’ for making someone else comfortable. </a:t>
            </a:r>
          </a:p>
          <a:p>
            <a:r>
              <a:rPr lang="en-US" sz="2400" dirty="0">
                <a:latin typeface="Times New Roman" panose="02020603050405020304" pitchFamily="18" charset="0"/>
                <a:cs typeface="Times New Roman" panose="02020603050405020304" pitchFamily="18" charset="0"/>
              </a:rPr>
              <a:t>Are staff and volunteers trained in handling conflict?  What is your agency’s protocol?</a:t>
            </a:r>
          </a:p>
          <a:p>
            <a:endParaRPr lang="en-US" dirty="0"/>
          </a:p>
          <a:p>
            <a:endParaRPr lang="en-US" dirty="0"/>
          </a:p>
        </p:txBody>
      </p:sp>
    </p:spTree>
    <p:extLst>
      <p:ext uri="{BB962C8B-B14F-4D97-AF65-F5344CB8AC3E}">
        <p14:creationId xmlns:p14="http://schemas.microsoft.com/office/powerpoint/2010/main" val="2979201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01F07-7983-0053-57F2-6DC8D039FB14}"/>
              </a:ext>
            </a:extLst>
          </p:cNvPr>
          <p:cNvSpPr>
            <a:spLocks noGrp="1"/>
          </p:cNvSpPr>
          <p:nvPr>
            <p:ph type="title"/>
          </p:nvPr>
        </p:nvSpPr>
        <p:spPr>
          <a:xfrm>
            <a:off x="1534696" y="772435"/>
            <a:ext cx="9520158" cy="430723"/>
          </a:xfrm>
        </p:spPr>
        <p:txBody>
          <a:bodyPr>
            <a:normAutofit fontScale="90000"/>
          </a:bodyPr>
          <a:lstStyle/>
          <a:p>
            <a:pPr algn="ctr"/>
            <a:r>
              <a:rPr lang="en-US" b="1" dirty="0"/>
              <a:t>Why Do Self Assessments?</a:t>
            </a:r>
          </a:p>
        </p:txBody>
      </p:sp>
      <p:pic>
        <p:nvPicPr>
          <p:cNvPr id="4" name="Picture Placeholder 6" descr="Live Long and Prosper...: A Report on Reports">
            <a:extLst>
              <a:ext uri="{FF2B5EF4-FFF2-40B4-BE49-F238E27FC236}">
                <a16:creationId xmlns:a16="http://schemas.microsoft.com/office/drawing/2014/main" id="{B8CEAF45-7B7B-EFC2-FE95-C876A878798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29991" y="3593849"/>
            <a:ext cx="2872902" cy="2241565"/>
          </a:xfrm>
          <a:prstGeom prst="snip2DiagRect">
            <a:avLst>
              <a:gd name="adj1" fmla="val 10815"/>
              <a:gd name="adj2" fmla="val 25720"/>
            </a:avLst>
          </a:prstGeom>
        </p:spPr>
      </p:pic>
      <p:sp>
        <p:nvSpPr>
          <p:cNvPr id="8" name="TextBox 7">
            <a:extLst>
              <a:ext uri="{FF2B5EF4-FFF2-40B4-BE49-F238E27FC236}">
                <a16:creationId xmlns:a16="http://schemas.microsoft.com/office/drawing/2014/main" id="{F01B049B-5D5B-B21A-0E3A-D7E83C9F59C8}"/>
              </a:ext>
            </a:extLst>
          </p:cNvPr>
          <p:cNvSpPr txBox="1"/>
          <p:nvPr/>
        </p:nvSpPr>
        <p:spPr>
          <a:xfrm>
            <a:off x="864683" y="1347080"/>
            <a:ext cx="7541777" cy="4893647"/>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Self Assessments Strengthen Operations and Avoid Problems</a:t>
            </a:r>
          </a:p>
          <a:p>
            <a:r>
              <a:rPr lang="en-US" sz="2400" dirty="0">
                <a:latin typeface="Times New Roman" panose="02020603050405020304" pitchFamily="18" charset="0"/>
                <a:cs typeface="Times New Roman" panose="02020603050405020304" pitchFamily="18" charset="0"/>
              </a:rPr>
              <a:t>Some are mandated</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Annual Performance Reports</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Budget Reviews and Fiscal Audit</a:t>
            </a: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Some inform planning, enhance operations, or ensure compliance:</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Tracking and verification of eligibility</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Equal Access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Furthering Equity and Non-Discrimination</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VAWA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Housing First Implementation</a:t>
            </a:r>
          </a:p>
        </p:txBody>
      </p:sp>
    </p:spTree>
    <p:extLst>
      <p:ext uri="{BB962C8B-B14F-4D97-AF65-F5344CB8AC3E}">
        <p14:creationId xmlns:p14="http://schemas.microsoft.com/office/powerpoint/2010/main" val="4065253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FFFD4-E51F-6544-AF13-E06610280431}"/>
              </a:ext>
            </a:extLst>
          </p:cNvPr>
          <p:cNvSpPr>
            <a:spLocks noGrp="1"/>
          </p:cNvSpPr>
          <p:nvPr>
            <p:ph type="title"/>
          </p:nvPr>
        </p:nvSpPr>
        <p:spPr>
          <a:xfrm>
            <a:off x="1341438" y="686690"/>
            <a:ext cx="9509759" cy="540802"/>
          </a:xfrm>
        </p:spPr>
        <p:txBody>
          <a:bodyPr>
            <a:normAutofit/>
          </a:bodyPr>
          <a:lstStyle/>
          <a:p>
            <a:pPr algn="ctr"/>
            <a:r>
              <a:rPr lang="en-US" b="1" dirty="0">
                <a:solidFill>
                  <a:schemeClr val="tx1"/>
                </a:solidFill>
                <a:latin typeface="Times New Roman" panose="02020603050405020304" pitchFamily="18" charset="0"/>
                <a:cs typeface="Times New Roman" panose="02020603050405020304" pitchFamily="18" charset="0"/>
              </a:rPr>
              <a:t>EQUAL</a:t>
            </a:r>
            <a:r>
              <a:rPr lang="en-US" b="1" dirty="0">
                <a:latin typeface="Times New Roman" panose="02020603050405020304" pitchFamily="18" charset="0"/>
                <a:cs typeface="Times New Roman" panose="02020603050405020304" pitchFamily="18" charset="0"/>
              </a:rPr>
              <a:t> ACCESS IMPLEMENTATION TOOL</a:t>
            </a:r>
            <a:r>
              <a:rPr lang="en-US" b="1" dirty="0"/>
              <a:t>S</a:t>
            </a:r>
          </a:p>
        </p:txBody>
      </p:sp>
      <p:sp>
        <p:nvSpPr>
          <p:cNvPr id="4" name="Content Placeholder 2">
            <a:extLst>
              <a:ext uri="{FF2B5EF4-FFF2-40B4-BE49-F238E27FC236}">
                <a16:creationId xmlns:a16="http://schemas.microsoft.com/office/drawing/2014/main" id="{3702106B-3A1C-442A-851B-1B5DC51FF214}"/>
              </a:ext>
            </a:extLst>
          </p:cNvPr>
          <p:cNvSpPr txBox="1">
            <a:spLocks noGrp="1"/>
          </p:cNvSpPr>
          <p:nvPr>
            <p:ph idx="1"/>
          </p:nvPr>
        </p:nvSpPr>
        <p:spPr>
          <a:xfrm>
            <a:off x="1013357" y="1774170"/>
            <a:ext cx="9837840" cy="4640601"/>
          </a:xfrm>
          <a:prstGeom prst="rect">
            <a:avLst/>
          </a:prstGeom>
        </p:spPr>
        <p:txBody>
          <a:bodyPr vert="horz" anchor="t">
            <a:noAutofit/>
          </a:bodyPr>
          <a:lstStyle>
            <a:lvl1pPr marL="304788" indent="-213351" algn="l" rtl="0" eaLnBrk="1" latinLnBrk="0" hangingPunct="1">
              <a:spcBef>
                <a:spcPts val="250"/>
              </a:spcBef>
              <a:buClr>
                <a:schemeClr val="accent3"/>
              </a:buClr>
              <a:buFont typeface="Georgia"/>
              <a:buChar char="•"/>
              <a:defRPr kumimoji="0" sz="2333" kern="1200">
                <a:solidFill>
                  <a:schemeClr val="tx1"/>
                </a:solidFill>
                <a:latin typeface="+mn-lt"/>
                <a:ea typeface="+mn-ea"/>
                <a:cs typeface="+mn-cs"/>
              </a:defRPr>
            </a:lvl1pPr>
            <a:lvl2pPr marL="548618" indent="-205732" algn="l" rtl="0" eaLnBrk="1" latinLnBrk="0" hangingPunct="1">
              <a:spcBef>
                <a:spcPts val="250"/>
              </a:spcBef>
              <a:buClr>
                <a:schemeClr val="accent2"/>
              </a:buClr>
              <a:buFont typeface="Georgia"/>
              <a:buChar char="▫"/>
              <a:defRPr kumimoji="0" sz="2167" kern="1200">
                <a:solidFill>
                  <a:schemeClr val="accent2"/>
                </a:solidFill>
                <a:latin typeface="+mn-lt"/>
                <a:ea typeface="+mn-ea"/>
                <a:cs typeface="+mn-cs"/>
              </a:defRPr>
            </a:lvl2pPr>
            <a:lvl3pPr marL="769589" indent="-182873" algn="l" rtl="0" eaLnBrk="1" latinLnBrk="0" hangingPunct="1">
              <a:spcBef>
                <a:spcPts val="250"/>
              </a:spcBef>
              <a:buClr>
                <a:schemeClr val="accent1"/>
              </a:buClr>
              <a:buFont typeface="Wingdings 2"/>
              <a:buChar char=""/>
              <a:defRPr kumimoji="0" sz="2000" kern="1200">
                <a:solidFill>
                  <a:schemeClr val="accent1"/>
                </a:solidFill>
                <a:latin typeface="+mn-lt"/>
                <a:ea typeface="+mn-ea"/>
                <a:cs typeface="+mn-cs"/>
              </a:defRPr>
            </a:lvl3pPr>
            <a:lvl4pPr marL="982941" indent="-167633" algn="l" rtl="0" eaLnBrk="1" latinLnBrk="0" hangingPunct="1">
              <a:spcBef>
                <a:spcPts val="250"/>
              </a:spcBef>
              <a:buClr>
                <a:schemeClr val="accent1"/>
              </a:buClr>
              <a:buFont typeface="Wingdings 2"/>
              <a:buChar char=""/>
              <a:defRPr kumimoji="0" sz="1833" kern="1200">
                <a:solidFill>
                  <a:schemeClr val="accent1"/>
                </a:solidFill>
                <a:latin typeface="+mn-lt"/>
                <a:ea typeface="+mn-ea"/>
                <a:cs typeface="+mn-cs"/>
              </a:defRPr>
            </a:lvl4pPr>
            <a:lvl5pPr marL="1158194" indent="-152394" algn="l" rtl="0" eaLnBrk="1" latinLnBrk="0" hangingPunct="1">
              <a:spcBef>
                <a:spcPts val="250"/>
              </a:spcBef>
              <a:buClr>
                <a:schemeClr val="accent3"/>
              </a:buClr>
              <a:buFont typeface="Georgia"/>
              <a:buChar char="▫"/>
              <a:defRPr kumimoji="0" sz="1667" kern="1200">
                <a:solidFill>
                  <a:schemeClr val="accent3"/>
                </a:solidFill>
                <a:latin typeface="+mn-lt"/>
                <a:ea typeface="+mn-ea"/>
                <a:cs typeface="+mn-cs"/>
              </a:defRPr>
            </a:lvl5pPr>
            <a:lvl6pPr marL="1341066" indent="-152394" algn="l" rtl="0" eaLnBrk="1" latinLnBrk="0" hangingPunct="1">
              <a:spcBef>
                <a:spcPts val="250"/>
              </a:spcBef>
              <a:buClr>
                <a:schemeClr val="accent3"/>
              </a:buClr>
              <a:buFont typeface="Georgia"/>
              <a:buChar char="▫"/>
              <a:defRPr kumimoji="0" sz="1500" kern="1200">
                <a:solidFill>
                  <a:schemeClr val="accent3"/>
                </a:solidFill>
                <a:latin typeface="+mn-lt"/>
                <a:ea typeface="+mn-ea"/>
                <a:cs typeface="+mn-cs"/>
              </a:defRPr>
            </a:lvl6pPr>
            <a:lvl7pPr marL="1523939" indent="-152394" algn="l" rtl="0" eaLnBrk="1" latinLnBrk="0" hangingPunct="1">
              <a:spcBef>
                <a:spcPts val="250"/>
              </a:spcBef>
              <a:buClr>
                <a:schemeClr val="accent3"/>
              </a:buClr>
              <a:buFont typeface="Georgia"/>
              <a:buChar char="▫"/>
              <a:defRPr kumimoji="0" sz="1333" kern="1200">
                <a:solidFill>
                  <a:schemeClr val="accent3"/>
                </a:solidFill>
                <a:latin typeface="+mn-lt"/>
                <a:ea typeface="+mn-ea"/>
                <a:cs typeface="+mn-cs"/>
              </a:defRPr>
            </a:lvl7pPr>
            <a:lvl8pPr marL="1691572" indent="-152394" algn="l" rtl="0" eaLnBrk="1" latinLnBrk="0" hangingPunct="1">
              <a:spcBef>
                <a:spcPts val="250"/>
              </a:spcBef>
              <a:buClr>
                <a:schemeClr val="accent3"/>
              </a:buClr>
              <a:buFont typeface="Georgia"/>
              <a:buChar char="◦"/>
              <a:defRPr kumimoji="0" sz="1250" kern="1200">
                <a:solidFill>
                  <a:schemeClr val="accent3"/>
                </a:solidFill>
                <a:latin typeface="+mn-lt"/>
                <a:ea typeface="+mn-ea"/>
                <a:cs typeface="+mn-cs"/>
              </a:defRPr>
            </a:lvl8pPr>
            <a:lvl9pPr marL="1866825" indent="-152394" algn="l" rtl="0" eaLnBrk="1" latinLnBrk="0" hangingPunct="1">
              <a:spcBef>
                <a:spcPts val="250"/>
              </a:spcBef>
              <a:buClr>
                <a:schemeClr val="accent3"/>
              </a:buClr>
              <a:buFont typeface="Georgia"/>
              <a:buChar char="◦"/>
              <a:defRPr kumimoji="0" sz="1167" kern="1200" baseline="0">
                <a:solidFill>
                  <a:schemeClr val="accent3"/>
                </a:solidFill>
                <a:latin typeface="+mn-lt"/>
                <a:ea typeface="+mn-ea"/>
                <a:cs typeface="+mn-cs"/>
              </a:defRPr>
            </a:lvl9pPr>
          </a:lstStyle>
          <a:p>
            <a:pPr marL="0" indent="0">
              <a:buFont typeface="Georgia"/>
              <a:buNone/>
            </a:pPr>
            <a:r>
              <a:rPr lang="en-US" sz="2800" dirty="0">
                <a:latin typeface="Times New Roman" panose="02020603050405020304" pitchFamily="18" charset="0"/>
                <a:cs typeface="Times New Roman" panose="02020603050405020304" pitchFamily="18" charset="0"/>
              </a:rPr>
              <a:t>Implementing the Equal Access Rules: A challenging responsibility.</a:t>
            </a:r>
          </a:p>
          <a:p>
            <a:pPr marL="0" indent="0">
              <a:buFont typeface="Georgia"/>
              <a:buNone/>
            </a:pPr>
            <a:br>
              <a:rPr lang="en-US" sz="2800" dirty="0">
                <a:solidFill>
                  <a:schemeClr val="accent2">
                    <a:lumMod val="75000"/>
                  </a:schemeClr>
                </a:solidFill>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Support Tools </a:t>
            </a:r>
          </a:p>
          <a:p>
            <a:pPr marL="681038" indent="0">
              <a:buFont typeface="Georgia"/>
              <a:buNone/>
            </a:pPr>
            <a:r>
              <a:rPr lang="en-US" sz="2800" dirty="0">
                <a:latin typeface="Times New Roman" panose="02020603050405020304" pitchFamily="18" charset="0"/>
                <a:cs typeface="Times New Roman" panose="02020603050405020304" pitchFamily="18" charset="0"/>
              </a:rPr>
              <a:t>Self–Assessment, Revised Oct. 2021</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Decision-Tree </a:t>
            </a:r>
          </a:p>
          <a:p>
            <a:pPr marL="681038" indent="0">
              <a:buFont typeface="Georgia"/>
              <a:buNone/>
            </a:pPr>
            <a:r>
              <a:rPr lang="en-US" sz="2800" dirty="0">
                <a:latin typeface="Times New Roman" panose="02020603050405020304" pitchFamily="18" charset="0"/>
                <a:cs typeface="Times New Roman" panose="02020603050405020304" pitchFamily="18" charset="0"/>
              </a:rPr>
              <a:t>Case Examples Q &amp; A</a:t>
            </a:r>
          </a:p>
          <a:p>
            <a:pPr marL="681038" indent="0">
              <a:buFont typeface="Georgia"/>
              <a:buNone/>
            </a:pPr>
            <a:r>
              <a:rPr lang="en-US" sz="2800" dirty="0">
                <a:latin typeface="Times New Roman" panose="02020603050405020304" pitchFamily="18" charset="0"/>
                <a:cs typeface="Times New Roman" panose="02020603050405020304" pitchFamily="18" charset="0"/>
              </a:rPr>
              <a:t>Public Notices &amp; Posters</a:t>
            </a:r>
          </a:p>
          <a:p>
            <a:pPr marL="681038" indent="0">
              <a:buFont typeface="Georgia"/>
              <a:buNone/>
            </a:pPr>
            <a:r>
              <a:rPr lang="en-US" sz="2800" dirty="0">
                <a:latin typeface="Times New Roman" panose="02020603050405020304" pitchFamily="18" charset="0"/>
                <a:cs typeface="Times New Roman" panose="02020603050405020304" pitchFamily="18" charset="0"/>
              </a:rPr>
              <a:t>Program Files and Outcomes Review</a:t>
            </a:r>
          </a:p>
          <a:p>
            <a:pPr marL="681038" indent="0">
              <a:buFont typeface="Georgia"/>
              <a:buNone/>
            </a:pPr>
            <a:r>
              <a:rPr lang="en-US" sz="2800" dirty="0">
                <a:latin typeface="Times New Roman" panose="02020603050405020304" pitchFamily="18" charset="0"/>
                <a:cs typeface="Times New Roman" panose="02020603050405020304" pitchFamily="18" charset="0"/>
              </a:rPr>
              <a:t> </a:t>
            </a:r>
          </a:p>
          <a:p>
            <a:pPr marL="681038" indent="0">
              <a:buFont typeface="Georgia"/>
              <a:buNone/>
            </a:pPr>
            <a:endParaRPr lang="en-US" sz="2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441201" y="3258656"/>
            <a:ext cx="2356162" cy="2894431"/>
          </a:xfrm>
          <a:prstGeom prst="rect">
            <a:avLst/>
          </a:prstGeom>
        </p:spPr>
      </p:pic>
    </p:spTree>
    <p:extLst>
      <p:ext uri="{BB962C8B-B14F-4D97-AF65-F5344CB8AC3E}">
        <p14:creationId xmlns:p14="http://schemas.microsoft.com/office/powerpoint/2010/main" val="4255108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18" y="800689"/>
            <a:ext cx="9509759" cy="451619"/>
          </a:xfrm>
        </p:spPr>
        <p:txBody>
          <a:bodyPr>
            <a:normAutofit fontScale="90000"/>
          </a:bodyPr>
          <a:lstStyle/>
          <a:p>
            <a:pPr algn="ctr"/>
            <a:r>
              <a:rPr lang="en-US" sz="2800" b="1" dirty="0">
                <a:latin typeface="Times New Roman" panose="02020603050405020304" pitchFamily="18" charset="0"/>
                <a:cs typeface="Times New Roman" panose="02020603050405020304" pitchFamily="18" charset="0"/>
              </a:rPr>
              <a:t>Self-Assessment Tool</a:t>
            </a:r>
          </a:p>
        </p:txBody>
      </p:sp>
      <p:sp>
        <p:nvSpPr>
          <p:cNvPr id="3" name="Content Placeholder 2"/>
          <p:cNvSpPr>
            <a:spLocks noGrp="1"/>
          </p:cNvSpPr>
          <p:nvPr>
            <p:ph idx="1"/>
          </p:nvPr>
        </p:nvSpPr>
        <p:spPr>
          <a:xfrm>
            <a:off x="1341118" y="1609386"/>
            <a:ext cx="9963151" cy="4795586"/>
          </a:xfrm>
        </p:spPr>
        <p:txBody>
          <a:bodyPr>
            <a:normAutofit lnSpcReduction="10000"/>
          </a:bodyPr>
          <a:lstStyle/>
          <a:p>
            <a:pPr marL="393700">
              <a:buFont typeface="Wingdings" panose="05000000000000000000" pitchFamily="2" charset="2"/>
              <a:buChar char="Ø"/>
            </a:pPr>
            <a:r>
              <a:rPr lang="en-US" sz="2900" dirty="0">
                <a:latin typeface="Times New Roman" panose="02020603050405020304" pitchFamily="18" charset="0"/>
                <a:cs typeface="Times New Roman" panose="02020603050405020304" pitchFamily="18" charset="0"/>
              </a:rPr>
              <a:t> Helps homeless housing and service providers assess their compliance with rules.</a:t>
            </a:r>
          </a:p>
          <a:p>
            <a:pPr marL="393700">
              <a:buFont typeface="Wingdings" panose="05000000000000000000" pitchFamily="2" charset="2"/>
              <a:buChar char="Ø"/>
            </a:pPr>
            <a:r>
              <a:rPr lang="en-US" sz="2900" dirty="0">
                <a:latin typeface="Times New Roman" panose="02020603050405020304" pitchFamily="18" charset="0"/>
                <a:cs typeface="Times New Roman" panose="02020603050405020304" pitchFamily="18" charset="0"/>
              </a:rPr>
              <a:t> Is intended for agency INTERNAL USE – not as a monitoring tool.</a:t>
            </a:r>
          </a:p>
          <a:p>
            <a:pPr marL="393700">
              <a:buFont typeface="Wingdings" panose="05000000000000000000" pitchFamily="2" charset="2"/>
              <a:buChar char="Ø"/>
            </a:pPr>
            <a:r>
              <a:rPr lang="en-US" sz="2900" dirty="0">
                <a:latin typeface="Times New Roman" panose="02020603050405020304" pitchFamily="18" charset="0"/>
                <a:cs typeface="Times New Roman" panose="02020603050405020304" pitchFamily="18" charset="0"/>
              </a:rPr>
              <a:t> Is Self-guided.</a:t>
            </a:r>
          </a:p>
          <a:p>
            <a:pPr marL="393700">
              <a:buFont typeface="Wingdings" panose="05000000000000000000" pitchFamily="2" charset="2"/>
              <a:buChar char="Ø"/>
            </a:pPr>
            <a:r>
              <a:rPr lang="en-US" sz="2900" dirty="0">
                <a:latin typeface="Times New Roman" panose="02020603050405020304" pitchFamily="18" charset="0"/>
                <a:cs typeface="Times New Roman" panose="02020603050405020304" pitchFamily="18" charset="0"/>
              </a:rPr>
              <a:t> Points out regulations and best practices.</a:t>
            </a:r>
          </a:p>
          <a:p>
            <a:pPr marL="393700">
              <a:buFont typeface="Wingdings" panose="05000000000000000000" pitchFamily="2" charset="2"/>
              <a:buChar char="Ø"/>
            </a:pPr>
            <a:r>
              <a:rPr lang="en-US" sz="2900" dirty="0">
                <a:latin typeface="Times New Roman" panose="02020603050405020304" pitchFamily="18" charset="0"/>
                <a:cs typeface="Times New Roman" panose="02020603050405020304" pitchFamily="18" charset="0"/>
              </a:rPr>
              <a:t> Has an index of definitions.</a:t>
            </a:r>
          </a:p>
          <a:p>
            <a:pPr marL="393700">
              <a:buFont typeface="Wingdings" panose="05000000000000000000" pitchFamily="2" charset="2"/>
              <a:buChar char="Ø"/>
            </a:pPr>
            <a:r>
              <a:rPr lang="en-US" sz="2900" dirty="0">
                <a:latin typeface="Times New Roman" panose="02020603050405020304" pitchFamily="18" charset="0"/>
                <a:cs typeface="Times New Roman" panose="02020603050405020304" pitchFamily="18" charset="0"/>
              </a:rPr>
              <a:t> Offers an easy-to follow chart.</a:t>
            </a:r>
          </a:p>
        </p:txBody>
      </p:sp>
    </p:spTree>
    <p:extLst>
      <p:ext uri="{BB962C8B-B14F-4D97-AF65-F5344CB8AC3E}">
        <p14:creationId xmlns:p14="http://schemas.microsoft.com/office/powerpoint/2010/main" val="2431322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19" y="834338"/>
            <a:ext cx="9509759" cy="522514"/>
          </a:xfrm>
        </p:spPr>
        <p:txBody>
          <a:bodyPr>
            <a:normAutofit/>
          </a:bodyPr>
          <a:lstStyle/>
          <a:p>
            <a:pPr algn="ctr"/>
            <a:r>
              <a:rPr lang="en-US" sz="2800" b="1" dirty="0">
                <a:latin typeface="Times New Roman" panose="02020603050405020304" pitchFamily="18" charset="0"/>
                <a:cs typeface="Times New Roman" panose="02020603050405020304" pitchFamily="18" charset="0"/>
              </a:rPr>
              <a:t>Self-Guided Chart</a:t>
            </a:r>
          </a:p>
        </p:txBody>
      </p:sp>
      <p:sp>
        <p:nvSpPr>
          <p:cNvPr id="3" name="Content Placeholder 2"/>
          <p:cNvSpPr>
            <a:spLocks noGrp="1"/>
          </p:cNvSpPr>
          <p:nvPr>
            <p:ph idx="1"/>
          </p:nvPr>
        </p:nvSpPr>
        <p:spPr>
          <a:xfrm>
            <a:off x="1341119" y="1899064"/>
            <a:ext cx="9509760" cy="3383280"/>
          </a:xfrm>
        </p:spPr>
        <p:txBody>
          <a:bodyPr>
            <a:noAutofit/>
          </a:bodyPr>
          <a:lstStyle/>
          <a:p>
            <a:pPr marL="39370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 Guides agency staff through key aspects of:</a:t>
            </a:r>
          </a:p>
          <a:p>
            <a:pPr marL="914400" lvl="1" indent="-285750"/>
            <a:r>
              <a:rPr lang="en-US" sz="2800" dirty="0">
                <a:latin typeface="Times New Roman" panose="02020603050405020304" pitchFamily="18" charset="0"/>
                <a:cs typeface="Times New Roman" panose="02020603050405020304" pitchFamily="18" charset="0"/>
              </a:rPr>
              <a:t>Agency Policy</a:t>
            </a:r>
          </a:p>
          <a:p>
            <a:pPr marL="914400" lvl="1" indent="-285750"/>
            <a:r>
              <a:rPr lang="en-US" sz="2800" dirty="0">
                <a:latin typeface="Times New Roman" panose="02020603050405020304" pitchFamily="18" charset="0"/>
                <a:cs typeface="Times New Roman" panose="02020603050405020304" pitchFamily="18" charset="0"/>
              </a:rPr>
              <a:t>Harassment Guidelines</a:t>
            </a:r>
          </a:p>
          <a:p>
            <a:pPr marL="914400" lvl="1" indent="-285750"/>
            <a:r>
              <a:rPr lang="en-US" sz="2800" dirty="0">
                <a:latin typeface="Times New Roman" panose="02020603050405020304" pitchFamily="18" charset="0"/>
                <a:cs typeface="Times New Roman" panose="02020603050405020304" pitchFamily="18" charset="0"/>
              </a:rPr>
              <a:t>Resolving Violations</a:t>
            </a:r>
          </a:p>
          <a:p>
            <a:pPr marL="914400" lvl="1" indent="-285750"/>
            <a:r>
              <a:rPr lang="en-US" sz="2800" dirty="0">
                <a:latin typeface="Times New Roman" panose="02020603050405020304" pitchFamily="18" charset="0"/>
                <a:cs typeface="Times New Roman" panose="02020603050405020304" pitchFamily="18" charset="0"/>
              </a:rPr>
              <a:t>Ensuring Confidentiality</a:t>
            </a:r>
          </a:p>
          <a:p>
            <a:pPr marL="914400" lvl="1" indent="-285750"/>
            <a:r>
              <a:rPr lang="en-US" sz="2800" dirty="0">
                <a:latin typeface="Times New Roman" panose="02020603050405020304" pitchFamily="18" charset="0"/>
                <a:cs typeface="Times New Roman" panose="02020603050405020304" pitchFamily="18" charset="0"/>
              </a:rPr>
              <a:t>Addressing Safety</a:t>
            </a:r>
          </a:p>
        </p:txBody>
      </p:sp>
    </p:spTree>
    <p:extLst>
      <p:ext uri="{BB962C8B-B14F-4D97-AF65-F5344CB8AC3E}">
        <p14:creationId xmlns:p14="http://schemas.microsoft.com/office/powerpoint/2010/main" val="3406402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766917"/>
            <a:ext cx="9509759" cy="548536"/>
          </a:xfrm>
        </p:spPr>
        <p:txBody>
          <a:bodyPr>
            <a:normAutofit/>
          </a:bodyPr>
          <a:lstStyle/>
          <a:p>
            <a:pPr algn="ctr"/>
            <a:r>
              <a:rPr lang="en-US" b="1" dirty="0"/>
              <a:t>Format of the Chart</a:t>
            </a:r>
          </a:p>
        </p:txBody>
      </p:sp>
      <p:graphicFrame>
        <p:nvGraphicFramePr>
          <p:cNvPr id="4" name="Table 3"/>
          <p:cNvGraphicFramePr>
            <a:graphicFrameLocks noGrp="1"/>
          </p:cNvGraphicFramePr>
          <p:nvPr>
            <p:extLst>
              <p:ext uri="{D42A27DB-BD31-4B8C-83A1-F6EECF244321}">
                <p14:modId xmlns:p14="http://schemas.microsoft.com/office/powerpoint/2010/main" val="817817962"/>
              </p:ext>
            </p:extLst>
          </p:nvPr>
        </p:nvGraphicFramePr>
        <p:xfrm>
          <a:off x="1341120" y="1612490"/>
          <a:ext cx="10412729" cy="4601497"/>
        </p:xfrm>
        <a:graphic>
          <a:graphicData uri="http://schemas.openxmlformats.org/drawingml/2006/table">
            <a:tbl>
              <a:tblPr firstRow="1" firstCol="1" bandRow="1">
                <a:tableStyleId>{5C22544A-7EE6-4342-B048-85BDC9FD1C3A}</a:tableStyleId>
              </a:tblPr>
              <a:tblGrid>
                <a:gridCol w="610409">
                  <a:extLst>
                    <a:ext uri="{9D8B030D-6E8A-4147-A177-3AD203B41FA5}">
                      <a16:colId xmlns:a16="http://schemas.microsoft.com/office/drawing/2014/main" val="2718819374"/>
                    </a:ext>
                  </a:extLst>
                </a:gridCol>
                <a:gridCol w="1892325">
                  <a:extLst>
                    <a:ext uri="{9D8B030D-6E8A-4147-A177-3AD203B41FA5}">
                      <a16:colId xmlns:a16="http://schemas.microsoft.com/office/drawing/2014/main" val="1113302617"/>
                    </a:ext>
                  </a:extLst>
                </a:gridCol>
                <a:gridCol w="2415696">
                  <a:extLst>
                    <a:ext uri="{9D8B030D-6E8A-4147-A177-3AD203B41FA5}">
                      <a16:colId xmlns:a16="http://schemas.microsoft.com/office/drawing/2014/main" val="1228391295"/>
                    </a:ext>
                  </a:extLst>
                </a:gridCol>
                <a:gridCol w="2605503">
                  <a:extLst>
                    <a:ext uri="{9D8B030D-6E8A-4147-A177-3AD203B41FA5}">
                      <a16:colId xmlns:a16="http://schemas.microsoft.com/office/drawing/2014/main" val="2369254231"/>
                    </a:ext>
                  </a:extLst>
                </a:gridCol>
                <a:gridCol w="2888796">
                  <a:extLst>
                    <a:ext uri="{9D8B030D-6E8A-4147-A177-3AD203B41FA5}">
                      <a16:colId xmlns:a16="http://schemas.microsoft.com/office/drawing/2014/main" val="455766482"/>
                    </a:ext>
                  </a:extLst>
                </a:gridCol>
              </a:tblGrid>
              <a:tr h="510125">
                <a:tc>
                  <a:txBody>
                    <a:bodyPr/>
                    <a:lstStyle/>
                    <a:p>
                      <a:pPr marL="0" marR="0" algn="ctr">
                        <a:lnSpc>
                          <a:spcPct val="107000"/>
                        </a:lnSpc>
                        <a:spcBef>
                          <a:spcPts val="0"/>
                        </a:spcBef>
                        <a:spcAft>
                          <a:spcPts val="0"/>
                        </a:spcAft>
                      </a:pPr>
                      <a:r>
                        <a:rPr lang="en-US" sz="1000" dirty="0">
                          <a:effectLst/>
                        </a:rPr>
                        <a:t>Item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gn="ctr">
                        <a:lnSpc>
                          <a:spcPct val="107000"/>
                        </a:lnSpc>
                        <a:spcBef>
                          <a:spcPts val="0"/>
                        </a:spcBef>
                        <a:spcAft>
                          <a:spcPts val="0"/>
                        </a:spcAft>
                      </a:pPr>
                      <a:r>
                        <a:rPr lang="en-US" sz="1000" dirty="0">
                          <a:effectLst/>
                        </a:rPr>
                        <a:t>Attribute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gn="ctr">
                        <a:lnSpc>
                          <a:spcPct val="107000"/>
                        </a:lnSpc>
                        <a:spcBef>
                          <a:spcPts val="0"/>
                        </a:spcBef>
                        <a:spcAft>
                          <a:spcPts val="0"/>
                        </a:spcAft>
                      </a:pPr>
                      <a:r>
                        <a:rPr lang="en-US" sz="1000" dirty="0">
                          <a:effectLst/>
                        </a:rPr>
                        <a:t>Agency/Project has a Written Policy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gn="ctr">
                        <a:lnSpc>
                          <a:spcPct val="107000"/>
                        </a:lnSpc>
                        <a:spcBef>
                          <a:spcPts val="0"/>
                        </a:spcBef>
                        <a:spcAft>
                          <a:spcPts val="0"/>
                        </a:spcAft>
                      </a:pPr>
                      <a:r>
                        <a:rPr lang="en-US" sz="1000" dirty="0">
                          <a:effectLst/>
                        </a:rPr>
                        <a:t>Staff, Volunteers and </a:t>
                      </a:r>
                      <a:r>
                        <a:rPr lang="en-US" sz="1000" u="sng" dirty="0">
                          <a:effectLst/>
                        </a:rPr>
                        <a:t>Contractors </a:t>
                      </a:r>
                      <a:r>
                        <a:rPr lang="en-US" sz="1000" dirty="0">
                          <a:effectLst/>
                        </a:rPr>
                        <a:t>are Trained to Comply with Written Policy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gn="ctr">
                        <a:lnSpc>
                          <a:spcPct val="107000"/>
                        </a:lnSpc>
                        <a:spcBef>
                          <a:spcPts val="0"/>
                        </a:spcBef>
                        <a:spcAft>
                          <a:spcPts val="0"/>
                        </a:spcAft>
                      </a:pPr>
                      <a:r>
                        <a:rPr lang="en-US" sz="1000" dirty="0">
                          <a:effectLst/>
                        </a:rPr>
                        <a:t>All Clients are Aware of the Agency/Project Policy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extLst>
                  <a:ext uri="{0D108BD9-81ED-4DB2-BD59-A6C34878D82A}">
                    <a16:rowId xmlns:a16="http://schemas.microsoft.com/office/drawing/2014/main" val="735311480"/>
                  </a:ext>
                </a:extLst>
              </a:tr>
              <a:tr h="1202000">
                <a:tc>
                  <a:txBody>
                    <a:bodyPr/>
                    <a:lstStyle/>
                    <a:p>
                      <a:pPr marL="0" marR="0" algn="ctr">
                        <a:lnSpc>
                          <a:spcPct val="107000"/>
                        </a:lnSpc>
                        <a:spcBef>
                          <a:spcPts val="0"/>
                        </a:spcBef>
                        <a:spcAft>
                          <a:spcPts val="0"/>
                        </a:spcAft>
                      </a:pPr>
                      <a:r>
                        <a:rPr lang="en-US" sz="800" dirty="0">
                          <a:effectLst/>
                        </a:rPr>
                        <a:t>7</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nchor="ctr"/>
                </a:tc>
                <a:tc>
                  <a:txBody>
                    <a:bodyPr/>
                    <a:lstStyle/>
                    <a:p>
                      <a:pPr marL="0" marR="0">
                        <a:lnSpc>
                          <a:spcPct val="150000"/>
                        </a:lnSpc>
                        <a:spcBef>
                          <a:spcPts val="0"/>
                        </a:spcBef>
                        <a:spcAft>
                          <a:spcPts val="0"/>
                        </a:spcAft>
                      </a:pPr>
                      <a:r>
                        <a:rPr lang="en-US" sz="800" dirty="0">
                          <a:effectLst/>
                        </a:rPr>
                        <a:t>If the Agency operates a family shelter, the Agency does not expel or decline a client of any gender if they are otherwise eligible for services.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nSpc>
                          <a:spcPct val="150000"/>
                        </a:lnSpc>
                        <a:spcBef>
                          <a:spcPts val="0"/>
                        </a:spcBef>
                        <a:spcAft>
                          <a:spcPts val="0"/>
                        </a:spcAft>
                      </a:pPr>
                      <a:r>
                        <a:rPr lang="en-US" sz="800" dirty="0">
                          <a:effectLst/>
                        </a:rPr>
                        <a:t>Develop a policy statement and procedures to ensure that staff, volunteers and contractors do not expel or decline a client of any gender if they are otherwise eligible for services.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nSpc>
                          <a:spcPct val="150000"/>
                        </a:lnSpc>
                        <a:spcBef>
                          <a:spcPts val="0"/>
                        </a:spcBef>
                        <a:spcAft>
                          <a:spcPts val="0"/>
                        </a:spcAft>
                      </a:pPr>
                      <a:r>
                        <a:rPr lang="en-US" sz="800" dirty="0">
                          <a:effectLst/>
                        </a:rPr>
                        <a:t>Train staff, volunteers and contractors on the agency's commitment to not expel or decline a client of any gender if they are otherwise eligible for services.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nSpc>
                          <a:spcPct val="150000"/>
                        </a:lnSpc>
                        <a:spcBef>
                          <a:spcPts val="0"/>
                        </a:spcBef>
                        <a:spcAft>
                          <a:spcPts val="0"/>
                        </a:spcAft>
                      </a:pPr>
                      <a:r>
                        <a:rPr lang="en-US" sz="800" dirty="0">
                          <a:effectLst/>
                        </a:rPr>
                        <a:t>Publicize the agency's commitment to serve all families, regardless of gender, in project literature."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extLst>
                  <a:ext uri="{0D108BD9-81ED-4DB2-BD59-A6C34878D82A}">
                    <a16:rowId xmlns:a16="http://schemas.microsoft.com/office/drawing/2014/main" val="2144066705"/>
                  </a:ext>
                </a:extLst>
              </a:tr>
              <a:tr h="174107">
                <a:tc gridSpan="3">
                  <a:txBody>
                    <a:bodyPr/>
                    <a:lstStyle/>
                    <a:p>
                      <a:pPr marL="0" marR="0" algn="ctr">
                        <a:lnSpc>
                          <a:spcPct val="107000"/>
                        </a:lnSpc>
                        <a:spcBef>
                          <a:spcPts val="0"/>
                        </a:spcBef>
                        <a:spcAft>
                          <a:spcPts val="0"/>
                        </a:spcAft>
                      </a:pPr>
                      <a:r>
                        <a:rPr lang="en-US" sz="900" dirty="0">
                          <a:effectLst/>
                        </a:rPr>
                        <a:t>Harassment Policy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nchor="ctr"/>
                </a:tc>
                <a:tc hMerge="1">
                  <a:txBody>
                    <a:bodyPr/>
                    <a:lstStyle/>
                    <a:p>
                      <a:endParaRPr lang="en-US"/>
                    </a:p>
                  </a:txBody>
                  <a:tcPr/>
                </a:tc>
                <a:tc hMerge="1">
                  <a:txBody>
                    <a:bodyPr/>
                    <a:lstStyle/>
                    <a:p>
                      <a:endParaRPr lang="en-US"/>
                    </a:p>
                  </a:txBody>
                  <a:tcPr/>
                </a:tc>
                <a:tc>
                  <a:txBody>
                    <a:bodyPr/>
                    <a:lstStyle/>
                    <a:p>
                      <a:pPr marL="0" marR="0">
                        <a:lnSpc>
                          <a:spcPct val="107000"/>
                        </a:lnSpc>
                        <a:spcBef>
                          <a:spcPts val="0"/>
                        </a:spcBef>
                        <a:spcAft>
                          <a:spcPts val="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nchor="b">
                    <a:solidFill>
                      <a:schemeClr val="accent5">
                        <a:lumMod val="75000"/>
                        <a:lumOff val="25000"/>
                      </a:schemeClr>
                    </a:solidFill>
                  </a:tcPr>
                </a:tc>
                <a:tc>
                  <a:txBody>
                    <a:bodyPr/>
                    <a:lstStyle/>
                    <a:p>
                      <a:pPr marL="0" marR="0">
                        <a:lnSpc>
                          <a:spcPct val="107000"/>
                        </a:lnSpc>
                        <a:spcBef>
                          <a:spcPts val="0"/>
                        </a:spcBef>
                        <a:spcAft>
                          <a:spcPts val="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nchor="b">
                    <a:solidFill>
                      <a:schemeClr val="accent5">
                        <a:lumMod val="75000"/>
                        <a:lumOff val="25000"/>
                      </a:schemeClr>
                    </a:solidFill>
                  </a:tcPr>
                </a:tc>
                <a:extLst>
                  <a:ext uri="{0D108BD9-81ED-4DB2-BD59-A6C34878D82A}">
                    <a16:rowId xmlns:a16="http://schemas.microsoft.com/office/drawing/2014/main" val="710447943"/>
                  </a:ext>
                </a:extLst>
              </a:tr>
              <a:tr h="1170682">
                <a:tc>
                  <a:txBody>
                    <a:bodyPr/>
                    <a:lstStyle/>
                    <a:p>
                      <a:pPr marL="0" marR="0" algn="ctr">
                        <a:lnSpc>
                          <a:spcPct val="107000"/>
                        </a:lnSpc>
                        <a:spcBef>
                          <a:spcPts val="0"/>
                        </a:spcBef>
                        <a:spcAft>
                          <a:spcPts val="0"/>
                        </a:spcAft>
                      </a:pPr>
                      <a:r>
                        <a:rPr lang="en-US" sz="800" dirty="0">
                          <a:effectLst/>
                        </a:rPr>
                        <a:t>13</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nchor="ctr"/>
                </a:tc>
                <a:tc>
                  <a:txBody>
                    <a:bodyPr/>
                    <a:lstStyle/>
                    <a:p>
                      <a:pPr marL="0" marR="0">
                        <a:lnSpc>
                          <a:spcPct val="150000"/>
                        </a:lnSpc>
                        <a:spcBef>
                          <a:spcPts val="0"/>
                        </a:spcBef>
                        <a:spcAft>
                          <a:spcPts val="0"/>
                        </a:spcAft>
                      </a:pPr>
                      <a:r>
                        <a:rPr lang="en-US" sz="800" dirty="0">
                          <a:effectLst/>
                        </a:rPr>
                        <a:t>Agency includes transgender and non-gender conforming in the list of groups vulnerable to harassment and/or list of protected groups.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nSpc>
                          <a:spcPct val="150000"/>
                        </a:lnSpc>
                        <a:spcBef>
                          <a:spcPts val="0"/>
                        </a:spcBef>
                        <a:spcAft>
                          <a:spcPts val="0"/>
                        </a:spcAft>
                      </a:pPr>
                      <a:r>
                        <a:rPr lang="en-US" sz="800" dirty="0">
                          <a:effectLst/>
                        </a:rPr>
                        <a:t>In the list of protected groups within the agency's Policies and Procedures, add transgender and non-gender conforming.  If your agency does not list protected groups, add a list and include this population.</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nSpc>
                          <a:spcPct val="150000"/>
                        </a:lnSpc>
                        <a:spcBef>
                          <a:spcPts val="0"/>
                        </a:spcBef>
                        <a:spcAft>
                          <a:spcPts val="0"/>
                        </a:spcAft>
                      </a:pPr>
                      <a:r>
                        <a:rPr lang="en-US" sz="800" dirty="0">
                          <a:effectLst/>
                        </a:rPr>
                        <a:t>Train staff, volunteers and contractors on the agency's inclusion of transgender and non-gender conforming in the list of groups vulnerable to harassment and/or list of protected groups.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nSpc>
                          <a:spcPct val="150000"/>
                        </a:lnSpc>
                        <a:spcBef>
                          <a:spcPts val="0"/>
                        </a:spcBef>
                        <a:spcAft>
                          <a:spcPts val="0"/>
                        </a:spcAft>
                      </a:pPr>
                      <a:r>
                        <a:rPr lang="en-US" sz="800" dirty="0">
                          <a:effectLst/>
                        </a:rPr>
                        <a:t>Educate clients on the agency's inclusion of transgender and non-gender conforming in the list of groups vulnerable to harassment and/or list of protected groups.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extLst>
                  <a:ext uri="{0D108BD9-81ED-4DB2-BD59-A6C34878D82A}">
                    <a16:rowId xmlns:a16="http://schemas.microsoft.com/office/drawing/2014/main" val="575320189"/>
                  </a:ext>
                </a:extLst>
              </a:tr>
              <a:tr h="187879">
                <a:tc gridSpan="3">
                  <a:txBody>
                    <a:bodyPr/>
                    <a:lstStyle/>
                    <a:p>
                      <a:pPr marL="0" marR="0" algn="ctr">
                        <a:lnSpc>
                          <a:spcPct val="107000"/>
                        </a:lnSpc>
                        <a:spcBef>
                          <a:spcPts val="0"/>
                        </a:spcBef>
                        <a:spcAft>
                          <a:spcPts val="0"/>
                        </a:spcAft>
                      </a:pPr>
                      <a:r>
                        <a:rPr lang="en-US" sz="900" dirty="0">
                          <a:effectLst/>
                        </a:rPr>
                        <a:t>Managing and Resolving Violations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nchor="ctr"/>
                </a:tc>
                <a:tc hMerge="1">
                  <a:txBody>
                    <a:bodyPr/>
                    <a:lstStyle/>
                    <a:p>
                      <a:endParaRPr lang="en-US"/>
                    </a:p>
                  </a:txBody>
                  <a:tcPr/>
                </a:tc>
                <a:tc hMerge="1">
                  <a:txBody>
                    <a:bodyPr/>
                    <a:lstStyle/>
                    <a:p>
                      <a:endParaRPr lang="en-US"/>
                    </a:p>
                  </a:txBody>
                  <a:tcPr/>
                </a:tc>
                <a:tc>
                  <a:txBody>
                    <a:bodyPr/>
                    <a:lstStyle/>
                    <a:p>
                      <a:pPr marL="0" marR="0">
                        <a:lnSpc>
                          <a:spcPct val="107000"/>
                        </a:lnSpc>
                        <a:spcBef>
                          <a:spcPts val="0"/>
                        </a:spcBef>
                        <a:spcAft>
                          <a:spcPts val="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nchor="b">
                    <a:solidFill>
                      <a:schemeClr val="accent5">
                        <a:lumMod val="75000"/>
                        <a:lumOff val="25000"/>
                      </a:schemeClr>
                    </a:solidFill>
                  </a:tcPr>
                </a:tc>
                <a:tc>
                  <a:txBody>
                    <a:bodyPr/>
                    <a:lstStyle/>
                    <a:p>
                      <a:pPr marL="0" marR="0">
                        <a:lnSpc>
                          <a:spcPct val="107000"/>
                        </a:lnSpc>
                        <a:spcBef>
                          <a:spcPts val="0"/>
                        </a:spcBef>
                        <a:spcAft>
                          <a:spcPts val="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nchor="b">
                    <a:solidFill>
                      <a:schemeClr val="accent5">
                        <a:lumMod val="75000"/>
                        <a:lumOff val="25000"/>
                      </a:schemeClr>
                    </a:solidFill>
                  </a:tcPr>
                </a:tc>
                <a:extLst>
                  <a:ext uri="{0D108BD9-81ED-4DB2-BD59-A6C34878D82A}">
                    <a16:rowId xmlns:a16="http://schemas.microsoft.com/office/drawing/2014/main" val="2550993413"/>
                  </a:ext>
                </a:extLst>
              </a:tr>
              <a:tr h="1356704">
                <a:tc>
                  <a:txBody>
                    <a:bodyPr/>
                    <a:lstStyle/>
                    <a:p>
                      <a:pPr marL="0" marR="0" algn="ctr">
                        <a:lnSpc>
                          <a:spcPct val="107000"/>
                        </a:lnSpc>
                        <a:spcBef>
                          <a:spcPts val="0"/>
                        </a:spcBef>
                        <a:spcAft>
                          <a:spcPts val="0"/>
                        </a:spcAft>
                      </a:pPr>
                      <a:r>
                        <a:rPr lang="en-US" sz="800" dirty="0">
                          <a:effectLst/>
                        </a:rPr>
                        <a:t>20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nchor="ctr"/>
                </a:tc>
                <a:tc>
                  <a:txBody>
                    <a:bodyPr/>
                    <a:lstStyle/>
                    <a:p>
                      <a:pPr marL="0" marR="0">
                        <a:lnSpc>
                          <a:spcPct val="150000"/>
                        </a:lnSpc>
                        <a:spcBef>
                          <a:spcPts val="0"/>
                        </a:spcBef>
                        <a:spcAft>
                          <a:spcPts val="0"/>
                        </a:spcAft>
                      </a:pPr>
                      <a:r>
                        <a:rPr lang="en-US" sz="800" dirty="0">
                          <a:effectLst/>
                        </a:rPr>
                        <a:t>Agency has policy that if a client needs to be moved for harassment and safety concerns, the agency will have a preference to move the client with a bias.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nSpc>
                          <a:spcPct val="150000"/>
                        </a:lnSpc>
                        <a:spcBef>
                          <a:spcPts val="0"/>
                        </a:spcBef>
                        <a:spcAft>
                          <a:spcPts val="0"/>
                        </a:spcAft>
                      </a:pPr>
                      <a:r>
                        <a:rPr lang="en-US" sz="800" dirty="0">
                          <a:effectLst/>
                        </a:rPr>
                        <a:t>Develop a policy statement and procedures that ensure if a client needs to be moved due to harassment and/or safety concerns, the agency will have a preference to move the client with a bias.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nSpc>
                          <a:spcPct val="150000"/>
                        </a:lnSpc>
                        <a:spcBef>
                          <a:spcPts val="0"/>
                        </a:spcBef>
                        <a:spcAft>
                          <a:spcPts val="0"/>
                        </a:spcAft>
                      </a:pPr>
                      <a:r>
                        <a:rPr lang="en-US" sz="800" dirty="0">
                          <a:effectLst/>
                        </a:rPr>
                        <a:t>Train staff, volunteers and contractors on the agency's policy that if a client needs to be moved due harassment and/or safety concerns, the agency will have a preference to move the client with a bias.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tc>
                  <a:txBody>
                    <a:bodyPr/>
                    <a:lstStyle/>
                    <a:p>
                      <a:pPr marL="0" marR="0">
                        <a:lnSpc>
                          <a:spcPct val="150000"/>
                        </a:lnSpc>
                        <a:spcBef>
                          <a:spcPts val="0"/>
                        </a:spcBef>
                        <a:spcAft>
                          <a:spcPts val="0"/>
                        </a:spcAft>
                      </a:pPr>
                      <a:r>
                        <a:rPr lang="en-US" sz="800" dirty="0">
                          <a:effectLst/>
                        </a:rPr>
                        <a:t>Educate clients on the agency's policy that if a client needs to be moved due harassment and/or safety concerns, the agency will have a preference to move the client with a bias.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1" marR="50531" marT="0" marB="0"/>
                </a:tc>
                <a:extLst>
                  <a:ext uri="{0D108BD9-81ED-4DB2-BD59-A6C34878D82A}">
                    <a16:rowId xmlns:a16="http://schemas.microsoft.com/office/drawing/2014/main" val="2213616422"/>
                  </a:ext>
                </a:extLst>
              </a:tr>
            </a:tbl>
          </a:graphicData>
        </a:graphic>
      </p:graphicFrame>
    </p:spTree>
    <p:extLst>
      <p:ext uri="{BB962C8B-B14F-4D97-AF65-F5344CB8AC3E}">
        <p14:creationId xmlns:p14="http://schemas.microsoft.com/office/powerpoint/2010/main" val="2017669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808592"/>
            <a:ext cx="9509759" cy="549704"/>
          </a:xfrm>
        </p:spPr>
        <p:txBody>
          <a:bodyPr>
            <a:normAutofit/>
          </a:bodyPr>
          <a:lstStyle/>
          <a:p>
            <a:pPr algn="ctr"/>
            <a:r>
              <a:rPr lang="en-US" b="1" dirty="0">
                <a:latin typeface="Times New Roman" panose="02020603050405020304" pitchFamily="18" charset="0"/>
                <a:cs typeface="Times New Roman" panose="02020603050405020304" pitchFamily="18" charset="0"/>
              </a:rPr>
              <a:t>Detailed Example</a:t>
            </a:r>
          </a:p>
        </p:txBody>
      </p:sp>
      <p:pic>
        <p:nvPicPr>
          <p:cNvPr id="4" name="Content Placeholder 3"/>
          <p:cNvPicPr>
            <a:picLocks noGrp="1" noChangeAspect="1"/>
          </p:cNvPicPr>
          <p:nvPr>
            <p:ph idx="1"/>
          </p:nvPr>
        </p:nvPicPr>
        <p:blipFill>
          <a:blip r:embed="rId3"/>
          <a:stretch>
            <a:fillRect/>
          </a:stretch>
        </p:blipFill>
        <p:spPr>
          <a:xfrm>
            <a:off x="1167319" y="1431210"/>
            <a:ext cx="9824936" cy="4813947"/>
          </a:xfrm>
          <a:prstGeom prst="rect">
            <a:avLst/>
          </a:prstGeom>
        </p:spPr>
      </p:pic>
    </p:spTree>
    <p:extLst>
      <p:ext uri="{BB962C8B-B14F-4D97-AF65-F5344CB8AC3E}">
        <p14:creationId xmlns:p14="http://schemas.microsoft.com/office/powerpoint/2010/main" val="1390968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783561"/>
            <a:ext cx="9509759" cy="520967"/>
          </a:xfrm>
        </p:spPr>
        <p:txBody>
          <a:bodyPr>
            <a:no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Equal Access Decision Tool</a:t>
            </a:r>
            <a:endParaRPr lang="en-US" sz="2800" b="1" dirty="0">
              <a:solidFill>
                <a:schemeClr val="tx1"/>
              </a:solidFill>
            </a:endParaRPr>
          </a:p>
        </p:txBody>
      </p:sp>
      <p:sp>
        <p:nvSpPr>
          <p:cNvPr id="3" name="Content Placeholder 2"/>
          <p:cNvSpPr>
            <a:spLocks noGrp="1"/>
          </p:cNvSpPr>
          <p:nvPr>
            <p:ph idx="1"/>
          </p:nvPr>
        </p:nvSpPr>
        <p:spPr>
          <a:xfrm>
            <a:off x="1341120" y="1042738"/>
            <a:ext cx="10273364" cy="4850718"/>
          </a:xfrm>
        </p:spPr>
        <p:txBody>
          <a:bodyPr>
            <a:normAutofit fontScale="25000" lnSpcReduction="20000"/>
          </a:bodyPr>
          <a:lstStyle/>
          <a:p>
            <a:pPr marL="285750" indent="-285750">
              <a:buFont typeface="Wingdings" panose="05000000000000000000" pitchFamily="2" charset="2"/>
              <a:buChar char="Ø"/>
            </a:pPr>
            <a:endParaRPr lang="en-US" sz="88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8800" dirty="0">
                <a:latin typeface="Times New Roman" panose="02020603050405020304" pitchFamily="18" charset="0"/>
                <a:cs typeface="Times New Roman" panose="02020603050405020304" pitchFamily="18" charset="0"/>
              </a:rPr>
              <a:t>Gives concrete examples of behaviors that either encourage or discourage equal access </a:t>
            </a:r>
          </a:p>
          <a:p>
            <a:pPr marL="285750" indent="-285750">
              <a:buFont typeface="Wingdings" panose="05000000000000000000" pitchFamily="2" charset="2"/>
              <a:buChar char="Ø"/>
            </a:pPr>
            <a:r>
              <a:rPr lang="en-US" sz="8800" dirty="0">
                <a:latin typeface="Times New Roman" panose="02020603050405020304" pitchFamily="18" charset="0"/>
                <a:cs typeface="Times New Roman" panose="02020603050405020304" pitchFamily="18" charset="0"/>
              </a:rPr>
              <a:t> Has an easy-to read format</a:t>
            </a:r>
          </a:p>
          <a:p>
            <a:pPr marL="285750" indent="-285750">
              <a:buFont typeface="Wingdings" panose="05000000000000000000" pitchFamily="2" charset="2"/>
              <a:buChar char="Ø"/>
            </a:pPr>
            <a:r>
              <a:rPr lang="en-US" sz="8800" dirty="0">
                <a:latin typeface="Times New Roman" panose="02020603050405020304" pitchFamily="18" charset="0"/>
                <a:cs typeface="Times New Roman" panose="02020603050405020304" pitchFamily="18" charset="0"/>
              </a:rPr>
              <a:t> Walks through each phase of the process</a:t>
            </a:r>
          </a:p>
          <a:p>
            <a:pPr marL="273050" indent="69850"/>
            <a:r>
              <a:rPr lang="en-US" sz="8800" dirty="0">
                <a:latin typeface="Times New Roman" panose="02020603050405020304" pitchFamily="18" charset="0"/>
                <a:cs typeface="Times New Roman" panose="02020603050405020304" pitchFamily="18" charset="0"/>
              </a:rPr>
              <a:t>	Outreach &amp; Engagement</a:t>
            </a:r>
          </a:p>
          <a:p>
            <a:pPr marL="273050" indent="69850"/>
            <a:r>
              <a:rPr lang="en-US" sz="8800" dirty="0">
                <a:latin typeface="Times New Roman" panose="02020603050405020304" pitchFamily="18" charset="0"/>
                <a:cs typeface="Times New Roman" panose="02020603050405020304" pitchFamily="18" charset="0"/>
              </a:rPr>
              <a:t>	Assessment</a:t>
            </a:r>
          </a:p>
          <a:p>
            <a:pPr marL="273050" indent="69850"/>
            <a:r>
              <a:rPr lang="en-US" sz="8800" dirty="0">
                <a:latin typeface="Times New Roman" panose="02020603050405020304" pitchFamily="18" charset="0"/>
                <a:cs typeface="Times New Roman" panose="02020603050405020304" pitchFamily="18" charset="0"/>
              </a:rPr>
              <a:t>	Referral</a:t>
            </a:r>
          </a:p>
          <a:p>
            <a:pPr marL="273050" indent="69850"/>
            <a:r>
              <a:rPr lang="en-US" sz="8800" dirty="0">
                <a:latin typeface="Times New Roman" panose="02020603050405020304" pitchFamily="18" charset="0"/>
                <a:cs typeface="Times New Roman" panose="02020603050405020304" pitchFamily="18" charset="0"/>
              </a:rPr>
              <a:t>	Program Enrollment</a:t>
            </a:r>
          </a:p>
          <a:p>
            <a:pPr marL="273050" indent="69850"/>
            <a:r>
              <a:rPr lang="en-US" sz="8800" dirty="0">
                <a:latin typeface="Times New Roman" panose="02020603050405020304" pitchFamily="18" charset="0"/>
                <a:cs typeface="Times New Roman" panose="02020603050405020304" pitchFamily="18" charset="0"/>
              </a:rPr>
              <a:t>	Assignment to housing unit / bed</a:t>
            </a:r>
          </a:p>
          <a:p>
            <a:pPr marL="273050" indent="69850"/>
            <a:r>
              <a:rPr lang="en-US" sz="8800" dirty="0">
                <a:latin typeface="Times New Roman" panose="02020603050405020304" pitchFamily="18" charset="0"/>
                <a:cs typeface="Times New Roman" panose="02020603050405020304" pitchFamily="18" charset="0"/>
              </a:rPr>
              <a:t>	Offering On-going services and supports</a:t>
            </a:r>
          </a:p>
          <a:p>
            <a:r>
              <a:rPr lang="en-US" dirty="0">
                <a:solidFill>
                  <a:schemeClr val="tx1"/>
                </a:solidFill>
              </a:rPr>
              <a:t>	</a:t>
            </a:r>
          </a:p>
          <a:p>
            <a:endParaRPr lang="en-US" dirty="0"/>
          </a:p>
        </p:txBody>
      </p:sp>
    </p:spTree>
    <p:extLst>
      <p:ext uri="{BB962C8B-B14F-4D97-AF65-F5344CB8AC3E}">
        <p14:creationId xmlns:p14="http://schemas.microsoft.com/office/powerpoint/2010/main" val="761817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053" y="796414"/>
            <a:ext cx="10972800" cy="551123"/>
          </a:xfrm>
        </p:spPr>
        <p:txBody>
          <a:bodyPr>
            <a:normAutofit/>
          </a:bodyPr>
          <a:lstStyle/>
          <a:p>
            <a:pPr algn="ctr"/>
            <a:r>
              <a:rPr lang="en-US" dirty="0"/>
              <a:t> </a:t>
            </a:r>
            <a:r>
              <a:rPr lang="en-US" b="1" dirty="0"/>
              <a:t>“</a:t>
            </a:r>
            <a:r>
              <a:rPr lang="en-US" sz="2800" b="1" dirty="0">
                <a:latin typeface="Times New Roman" panose="02020603050405020304" pitchFamily="18" charset="0"/>
                <a:cs typeface="Times New Roman" panose="02020603050405020304" pitchFamily="18" charset="0"/>
              </a:rPr>
              <a:t>In Your Pocket Guide</a:t>
            </a:r>
            <a:endParaRPr lang="en-US" b="1" dirty="0"/>
          </a:p>
        </p:txBody>
      </p:sp>
      <p:sp>
        <p:nvSpPr>
          <p:cNvPr id="3" name="Content Placeholder 2"/>
          <p:cNvSpPr>
            <a:spLocks noGrp="1"/>
          </p:cNvSpPr>
          <p:nvPr>
            <p:ph idx="1"/>
          </p:nvPr>
        </p:nvSpPr>
        <p:spPr>
          <a:xfrm>
            <a:off x="712053" y="1903882"/>
            <a:ext cx="10972800" cy="4157704"/>
          </a:xfrm>
        </p:spPr>
        <p:txBody>
          <a:bodyPr>
            <a:noAutofit/>
          </a:bodyPr>
          <a:lstStyle/>
          <a:p>
            <a:pPr>
              <a:lnSpc>
                <a:spcPct val="120000"/>
              </a:lnSpc>
            </a:pPr>
            <a:r>
              <a:rPr lang="en-US" sz="2500" dirty="0">
                <a:latin typeface="Times New Roman" panose="02020603050405020304" pitchFamily="18" charset="0"/>
                <a:cs typeface="Times New Roman" panose="02020603050405020304" pitchFamily="18" charset="0"/>
              </a:rPr>
              <a:t>Engage respectfully</a:t>
            </a:r>
          </a:p>
          <a:p>
            <a:pPr>
              <a:lnSpc>
                <a:spcPct val="120000"/>
              </a:lnSpc>
            </a:pPr>
            <a:r>
              <a:rPr lang="en-US" sz="2500" dirty="0">
                <a:latin typeface="Times New Roman" panose="02020603050405020304" pitchFamily="18" charset="0"/>
                <a:cs typeface="Times New Roman" panose="02020603050405020304" pitchFamily="18" charset="0"/>
              </a:rPr>
              <a:t>Empower all – Consumer choice and perspective</a:t>
            </a:r>
          </a:p>
          <a:p>
            <a:pPr>
              <a:lnSpc>
                <a:spcPct val="120000"/>
              </a:lnSpc>
            </a:pPr>
            <a:r>
              <a:rPr lang="en-US" sz="2500" dirty="0">
                <a:latin typeface="Times New Roman" panose="02020603050405020304" pitchFamily="18" charset="0"/>
                <a:cs typeface="Times New Roman" panose="02020603050405020304" pitchFamily="18" charset="0"/>
              </a:rPr>
              <a:t>Inform everyone – Staff, volunteers, contactors, clients, constituents </a:t>
            </a:r>
          </a:p>
          <a:p>
            <a:pPr>
              <a:lnSpc>
                <a:spcPct val="120000"/>
              </a:lnSpc>
            </a:pPr>
            <a:r>
              <a:rPr lang="en-US" sz="2500" dirty="0">
                <a:latin typeface="Times New Roman" panose="02020603050405020304" pitchFamily="18" charset="0"/>
                <a:cs typeface="Times New Roman" panose="02020603050405020304" pitchFamily="18" charset="0"/>
              </a:rPr>
              <a:t>Identity starts with  “I” (the client) – </a:t>
            </a:r>
            <a:r>
              <a:rPr lang="en-US" sz="2500" u="sng" dirty="0">
                <a:latin typeface="Times New Roman" panose="02020603050405020304" pitchFamily="18" charset="0"/>
                <a:cs typeface="Times New Roman" panose="02020603050405020304" pitchFamily="18" charset="0"/>
              </a:rPr>
              <a:t>the Individual customer’s</a:t>
            </a:r>
            <a:r>
              <a:rPr lang="en-US" sz="2500" dirty="0">
                <a:latin typeface="Times New Roman" panose="02020603050405020304" pitchFamily="18" charset="0"/>
                <a:cs typeface="Times New Roman" panose="02020603050405020304" pitchFamily="18" charset="0"/>
              </a:rPr>
              <a:t> perspective </a:t>
            </a:r>
          </a:p>
          <a:p>
            <a:pPr>
              <a:lnSpc>
                <a:spcPct val="120000"/>
              </a:lnSpc>
            </a:pPr>
            <a:r>
              <a:rPr lang="en-US" sz="2500" dirty="0">
                <a:latin typeface="Times New Roman" panose="02020603050405020304" pitchFamily="18" charset="0"/>
                <a:cs typeface="Times New Roman" panose="02020603050405020304" pitchFamily="18" charset="0"/>
              </a:rPr>
              <a:t>No involuntary separation  (also in CES guide)</a:t>
            </a:r>
          </a:p>
          <a:p>
            <a:pPr>
              <a:lnSpc>
                <a:spcPct val="120000"/>
              </a:lnSpc>
            </a:pPr>
            <a:r>
              <a:rPr lang="en-US" sz="2500" dirty="0">
                <a:latin typeface="Times New Roman" panose="02020603050405020304" pitchFamily="18" charset="0"/>
                <a:cs typeface="Times New Roman" panose="02020603050405020304" pitchFamily="18" charset="0"/>
              </a:rPr>
              <a:t>Manage harassment and conflict – focus on aggressor; do not further isolate those who are marginalized, targeted  </a:t>
            </a:r>
          </a:p>
        </p:txBody>
      </p:sp>
    </p:spTree>
    <p:extLst>
      <p:ext uri="{BB962C8B-B14F-4D97-AF65-F5344CB8AC3E}">
        <p14:creationId xmlns:p14="http://schemas.microsoft.com/office/powerpoint/2010/main" val="1506212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96636" y="402433"/>
            <a:ext cx="10598727" cy="312504"/>
          </a:xfrm>
          <a:prstGeom prst="rect">
            <a:avLst/>
          </a:prstGeom>
          <a:solidFill>
            <a:srgbClr val="C00000"/>
          </a:solidFill>
          <a:ln>
            <a:solidFill>
              <a:schemeClr val="accent1"/>
            </a:solidFill>
          </a:ln>
        </p:spPr>
        <p:txBody>
          <a:bodyPr vert="horz" wrap="square" lIns="0" tIns="3031" rIns="0" bIns="0" rtlCol="0">
            <a:spAutoFit/>
          </a:bodyPr>
          <a:lstStyle/>
          <a:p>
            <a:pPr marL="0" marR="0" lvl="0" indent="0" algn="l" defTabSz="914400" rtl="0" eaLnBrk="1" fontAlgn="auto" latinLnBrk="0" hangingPunct="1">
              <a:lnSpc>
                <a:spcPct val="100000"/>
              </a:lnSpc>
              <a:spcBef>
                <a:spcPts val="24"/>
              </a:spcBef>
              <a:spcAft>
                <a:spcPts val="0"/>
              </a:spcAft>
              <a:buClrTx/>
              <a:buSzTx/>
              <a:buFontTx/>
              <a:buNone/>
              <a:tabLst/>
              <a:defRPr/>
            </a:pPr>
            <a:endParaRPr kumimoji="0" sz="920"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ctr" defTabSz="914400" rtl="0" eaLnBrk="1" fontAlgn="auto" latinLnBrk="0" hangingPunct="1">
              <a:lnSpc>
                <a:spcPct val="100000"/>
              </a:lnSpc>
              <a:spcBef>
                <a:spcPts val="3"/>
              </a:spcBef>
              <a:spcAft>
                <a:spcPts val="0"/>
              </a:spcAft>
              <a:buClrTx/>
              <a:buSzTx/>
              <a:buFontTx/>
              <a:buNone/>
              <a:tabLst/>
              <a:defRPr/>
            </a:pPr>
            <a:r>
              <a:rPr kumimoji="0" sz="1091" b="1" i="0" u="none" strike="noStrike" kern="1200" cap="none" spc="-3" normalizeH="0" baseline="0" noProof="0" dirty="0">
                <a:ln>
                  <a:noFill/>
                </a:ln>
                <a:solidFill>
                  <a:srgbClr val="FFFFFF"/>
                </a:solidFill>
                <a:effectLst/>
                <a:uLnTx/>
                <a:uFillTx/>
                <a:latin typeface="Calibri"/>
                <a:ea typeface="+mn-ea"/>
                <a:cs typeface="Calibri"/>
              </a:rPr>
              <a:t>Supporting</a:t>
            </a:r>
            <a:r>
              <a:rPr kumimoji="0" sz="1091" b="1" i="0" u="none" strike="noStrike" kern="1200" cap="none" spc="136" normalizeH="0" baseline="0" noProof="0" dirty="0">
                <a:ln>
                  <a:noFill/>
                </a:ln>
                <a:solidFill>
                  <a:srgbClr val="FFFFFF"/>
                </a:solidFill>
                <a:effectLst/>
                <a:uLnTx/>
                <a:uFillTx/>
                <a:latin typeface="Calibri"/>
                <a:ea typeface="+mn-ea"/>
                <a:cs typeface="Calibri"/>
              </a:rPr>
              <a:t> </a:t>
            </a:r>
            <a:r>
              <a:rPr kumimoji="0" sz="1091" b="1" i="0" u="none" strike="noStrike" kern="1200" cap="none" spc="-3" normalizeH="0" baseline="0" noProof="0" dirty="0">
                <a:ln>
                  <a:noFill/>
                </a:ln>
                <a:solidFill>
                  <a:srgbClr val="FFFFFF"/>
                </a:solidFill>
                <a:effectLst/>
                <a:uLnTx/>
                <a:uFillTx/>
                <a:latin typeface="Calibri"/>
                <a:ea typeface="+mn-ea"/>
                <a:cs typeface="Calibri"/>
              </a:rPr>
              <a:t>Equal</a:t>
            </a:r>
            <a:r>
              <a:rPr kumimoji="0" sz="1091" b="1" i="0" u="none" strike="noStrike" kern="1200" cap="none" spc="150" normalizeH="0" baseline="0" noProof="0" dirty="0">
                <a:ln>
                  <a:noFill/>
                </a:ln>
                <a:solidFill>
                  <a:srgbClr val="FFFFFF"/>
                </a:solidFill>
                <a:effectLst/>
                <a:uLnTx/>
                <a:uFillTx/>
                <a:latin typeface="Calibri"/>
                <a:ea typeface="+mn-ea"/>
                <a:cs typeface="Calibri"/>
              </a:rPr>
              <a:t> </a:t>
            </a:r>
            <a:r>
              <a:rPr kumimoji="0" sz="1091" b="1" i="0" u="none" strike="noStrike" kern="1200" cap="none" spc="-3" normalizeH="0" baseline="0" noProof="0" dirty="0">
                <a:ln>
                  <a:noFill/>
                </a:ln>
                <a:solidFill>
                  <a:srgbClr val="FFFFFF"/>
                </a:solidFill>
                <a:effectLst/>
                <a:uLnTx/>
                <a:uFillTx/>
                <a:latin typeface="Calibri"/>
                <a:ea typeface="+mn-ea"/>
                <a:cs typeface="Calibri"/>
              </a:rPr>
              <a:t>Access</a:t>
            </a:r>
            <a:r>
              <a:rPr kumimoji="0" sz="1091" b="1" i="0" u="none" strike="noStrike" kern="1200" cap="none" spc="136" normalizeH="0" baseline="0" noProof="0" dirty="0">
                <a:ln>
                  <a:noFill/>
                </a:ln>
                <a:solidFill>
                  <a:srgbClr val="FFFFFF"/>
                </a:solidFill>
                <a:effectLst/>
                <a:uLnTx/>
                <a:uFillTx/>
                <a:latin typeface="Calibri"/>
                <a:ea typeface="+mn-ea"/>
                <a:cs typeface="Calibri"/>
              </a:rPr>
              <a:t> </a:t>
            </a:r>
            <a:r>
              <a:rPr kumimoji="0" sz="1091" b="1" i="0" u="none" strike="noStrike" kern="1200" cap="none" spc="-3" normalizeH="0" baseline="0" noProof="0" dirty="0">
                <a:ln>
                  <a:noFill/>
                </a:ln>
                <a:solidFill>
                  <a:srgbClr val="FFFFFF"/>
                </a:solidFill>
                <a:effectLst/>
                <a:uLnTx/>
                <a:uFillTx/>
                <a:latin typeface="Calibri"/>
                <a:ea typeface="+mn-ea"/>
                <a:cs typeface="Calibri"/>
              </a:rPr>
              <a:t>Across</a:t>
            </a:r>
            <a:r>
              <a:rPr kumimoji="0" sz="1091" b="1" i="0" u="none" strike="noStrike" kern="1200" cap="none" spc="136" normalizeH="0" baseline="0" noProof="0" dirty="0">
                <a:ln>
                  <a:noFill/>
                </a:ln>
                <a:solidFill>
                  <a:srgbClr val="FFFFFF"/>
                </a:solidFill>
                <a:effectLst/>
                <a:uLnTx/>
                <a:uFillTx/>
                <a:latin typeface="Calibri"/>
                <a:ea typeface="+mn-ea"/>
                <a:cs typeface="Calibri"/>
              </a:rPr>
              <a:t> </a:t>
            </a:r>
            <a:r>
              <a:rPr kumimoji="0" sz="1091" b="1" i="0" u="none" strike="noStrike" kern="1200" cap="none" spc="-7" normalizeH="0" baseline="0" noProof="0" dirty="0">
                <a:ln>
                  <a:noFill/>
                </a:ln>
                <a:solidFill>
                  <a:srgbClr val="FFFFFF"/>
                </a:solidFill>
                <a:effectLst/>
                <a:uLnTx/>
                <a:uFillTx/>
                <a:latin typeface="Calibri"/>
                <a:ea typeface="+mn-ea"/>
                <a:cs typeface="Calibri"/>
              </a:rPr>
              <a:t>the</a:t>
            </a:r>
            <a:r>
              <a:rPr kumimoji="0" sz="1091" b="1" i="0" u="none" strike="noStrike" kern="1200" cap="none" spc="147" normalizeH="0" baseline="0" noProof="0" dirty="0">
                <a:ln>
                  <a:noFill/>
                </a:ln>
                <a:solidFill>
                  <a:srgbClr val="FFFFFF"/>
                </a:solidFill>
                <a:effectLst/>
                <a:uLnTx/>
                <a:uFillTx/>
                <a:latin typeface="Calibri"/>
                <a:ea typeface="+mn-ea"/>
                <a:cs typeface="Calibri"/>
              </a:rPr>
              <a:t> </a:t>
            </a:r>
            <a:r>
              <a:rPr kumimoji="0" sz="1091" b="1" i="0" u="none" strike="noStrike" kern="1200" cap="none" spc="-3" normalizeH="0" baseline="0" noProof="0" dirty="0">
                <a:ln>
                  <a:noFill/>
                </a:ln>
                <a:solidFill>
                  <a:srgbClr val="FFFFFF"/>
                </a:solidFill>
                <a:effectLst/>
                <a:uLnTx/>
                <a:uFillTx/>
                <a:latin typeface="Calibri"/>
                <a:ea typeface="+mn-ea"/>
                <a:cs typeface="Calibri"/>
              </a:rPr>
              <a:t>Full</a:t>
            </a:r>
            <a:r>
              <a:rPr kumimoji="0" sz="1091" b="1" i="0" u="none" strike="noStrike" kern="1200" cap="none" spc="139" normalizeH="0" baseline="0" noProof="0" dirty="0">
                <a:ln>
                  <a:noFill/>
                </a:ln>
                <a:solidFill>
                  <a:srgbClr val="FFFFFF"/>
                </a:solidFill>
                <a:effectLst/>
                <a:uLnTx/>
                <a:uFillTx/>
                <a:latin typeface="Calibri"/>
                <a:ea typeface="+mn-ea"/>
                <a:cs typeface="Calibri"/>
              </a:rPr>
              <a:t> </a:t>
            </a:r>
            <a:r>
              <a:rPr kumimoji="0" sz="1091" b="1" i="0" u="none" strike="noStrike" kern="1200" cap="none" spc="-3" normalizeH="0" baseline="0" noProof="0" dirty="0">
                <a:ln>
                  <a:noFill/>
                </a:ln>
                <a:solidFill>
                  <a:srgbClr val="FFFFFF"/>
                </a:solidFill>
                <a:effectLst/>
                <a:uLnTx/>
                <a:uFillTx/>
                <a:latin typeface="Calibri"/>
                <a:ea typeface="+mn-ea"/>
                <a:cs typeface="Calibri"/>
              </a:rPr>
              <a:t>Spectrum</a:t>
            </a:r>
            <a:r>
              <a:rPr kumimoji="0" sz="1091" b="1" i="0" u="none" strike="noStrike" kern="1200" cap="none" spc="136" normalizeH="0" baseline="0" noProof="0" dirty="0">
                <a:ln>
                  <a:noFill/>
                </a:ln>
                <a:solidFill>
                  <a:srgbClr val="FFFFFF"/>
                </a:solidFill>
                <a:effectLst/>
                <a:uLnTx/>
                <a:uFillTx/>
                <a:latin typeface="Calibri"/>
                <a:ea typeface="+mn-ea"/>
                <a:cs typeface="Calibri"/>
              </a:rPr>
              <a:t> </a:t>
            </a:r>
            <a:r>
              <a:rPr kumimoji="0" sz="1091" b="1" i="0" u="none" strike="noStrike" kern="1200" cap="none" spc="0" normalizeH="0" baseline="0" noProof="0" dirty="0">
                <a:ln>
                  <a:noFill/>
                </a:ln>
                <a:solidFill>
                  <a:srgbClr val="FFFFFF"/>
                </a:solidFill>
                <a:effectLst/>
                <a:uLnTx/>
                <a:uFillTx/>
                <a:latin typeface="Calibri"/>
                <a:ea typeface="+mn-ea"/>
                <a:cs typeface="Calibri"/>
              </a:rPr>
              <a:t>of</a:t>
            </a:r>
            <a:r>
              <a:rPr kumimoji="0" sz="1091" b="1" i="0" u="none" strike="noStrike" kern="1200" cap="none" spc="147" normalizeH="0" baseline="0" noProof="0" dirty="0">
                <a:ln>
                  <a:noFill/>
                </a:ln>
                <a:solidFill>
                  <a:srgbClr val="FFFFFF"/>
                </a:solidFill>
                <a:effectLst/>
                <a:uLnTx/>
                <a:uFillTx/>
                <a:latin typeface="Calibri"/>
                <a:ea typeface="+mn-ea"/>
                <a:cs typeface="Calibri"/>
              </a:rPr>
              <a:t> </a:t>
            </a:r>
            <a:r>
              <a:rPr kumimoji="0" sz="1091" b="1" i="0" u="none" strike="noStrike" kern="1200" cap="none" spc="-3" normalizeH="0" baseline="0" noProof="0" dirty="0">
                <a:ln>
                  <a:noFill/>
                </a:ln>
                <a:solidFill>
                  <a:srgbClr val="FFFFFF"/>
                </a:solidFill>
                <a:effectLst/>
                <a:uLnTx/>
                <a:uFillTx/>
                <a:latin typeface="Calibri"/>
                <a:ea typeface="+mn-ea"/>
                <a:cs typeface="Calibri"/>
              </a:rPr>
              <a:t>Services</a:t>
            </a:r>
            <a:endParaRPr kumimoji="0" sz="1091"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 name="object 3"/>
          <p:cNvSpPr/>
          <p:nvPr/>
        </p:nvSpPr>
        <p:spPr>
          <a:xfrm>
            <a:off x="1108364" y="1119188"/>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4" name="object 4"/>
          <p:cNvSpPr/>
          <p:nvPr/>
        </p:nvSpPr>
        <p:spPr>
          <a:xfrm>
            <a:off x="7012564" y="1119188"/>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5" name="object 5"/>
          <p:cNvGrpSpPr/>
          <p:nvPr/>
        </p:nvGrpSpPr>
        <p:grpSpPr>
          <a:xfrm>
            <a:off x="2099829" y="1164214"/>
            <a:ext cx="990600" cy="503093"/>
            <a:chOff x="1911349" y="1707514"/>
            <a:chExt cx="1452880" cy="737870"/>
          </a:xfrm>
        </p:grpSpPr>
        <p:sp>
          <p:nvSpPr>
            <p:cNvPr id="6" name="object 6"/>
            <p:cNvSpPr/>
            <p:nvPr/>
          </p:nvSpPr>
          <p:spPr>
            <a:xfrm>
              <a:off x="1990089" y="1784350"/>
              <a:ext cx="1367790" cy="654685"/>
            </a:xfrm>
            <a:custGeom>
              <a:avLst/>
              <a:gdLst/>
              <a:ahLst/>
              <a:cxnLst/>
              <a:rect l="l" t="t" r="r" b="b"/>
              <a:pathLst>
                <a:path w="1367789" h="654685">
                  <a:moveTo>
                    <a:pt x="0" y="0"/>
                  </a:moveTo>
                  <a:lnTo>
                    <a:pt x="0" y="654685"/>
                  </a:lnTo>
                  <a:lnTo>
                    <a:pt x="1299210" y="654685"/>
                  </a:lnTo>
                  <a:lnTo>
                    <a:pt x="1367790" y="586105"/>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7" name="object 7"/>
            <p:cNvPicPr/>
            <p:nvPr/>
          </p:nvPicPr>
          <p:blipFill>
            <a:blip r:embed="rId3" cstate="print"/>
            <a:stretch>
              <a:fillRect/>
            </a:stretch>
          </p:blipFill>
          <p:spPr>
            <a:xfrm>
              <a:off x="1911349" y="1707514"/>
              <a:ext cx="160019" cy="160019"/>
            </a:xfrm>
            <a:prstGeom prst="rect">
              <a:avLst/>
            </a:prstGeom>
          </p:spPr>
        </p:pic>
      </p:grpSp>
      <p:sp>
        <p:nvSpPr>
          <p:cNvPr id="8" name="object 8"/>
          <p:cNvSpPr txBox="1"/>
          <p:nvPr/>
        </p:nvSpPr>
        <p:spPr>
          <a:xfrm>
            <a:off x="2227118" y="1286048"/>
            <a:ext cx="750310" cy="289835"/>
          </a:xfrm>
          <a:prstGeom prst="rect">
            <a:avLst/>
          </a:prstGeom>
        </p:spPr>
        <p:txBody>
          <a:bodyPr vert="horz" wrap="square" lIns="0" tIns="9092" rIns="0" bIns="0" rtlCol="0">
            <a:spAutoFit/>
          </a:bodyPr>
          <a:lstStyle/>
          <a:p>
            <a:pPr marL="8659" marR="3464" lvl="0" indent="0" algn="l" defTabSz="914400" rtl="0" eaLnBrk="1" fontAlgn="auto" latinLnBrk="0" hangingPunct="1">
              <a:lnSpc>
                <a:spcPct val="99400"/>
              </a:lnSpc>
              <a:spcBef>
                <a:spcPts val="72"/>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he  </a:t>
            </a:r>
            <a:r>
              <a:rPr kumimoji="0" sz="614" b="0" i="0" u="none" strike="noStrike" kern="1200" cap="none" spc="-106" normalizeH="0" baseline="0" noProof="0" dirty="0">
                <a:ln>
                  <a:noFill/>
                </a:ln>
                <a:solidFill>
                  <a:srgbClr val="414042"/>
                </a:solidFill>
                <a:effectLst/>
                <a:uLnTx/>
                <a:uFillTx/>
                <a:latin typeface="Tahoma"/>
                <a:ea typeface="+mn-ea"/>
                <a:cs typeface="Tahoma"/>
              </a:rPr>
              <a:t>na</a:t>
            </a:r>
            <a:r>
              <a:rPr kumimoji="0" sz="614" b="0" i="0" u="none" strike="noStrike" kern="1200" cap="none" spc="-167" normalizeH="0" baseline="0" noProof="0" dirty="0">
                <a:ln>
                  <a:noFill/>
                </a:ln>
                <a:solidFill>
                  <a:srgbClr val="414042"/>
                </a:solidFill>
                <a:effectLst/>
                <a:uLnTx/>
                <a:uFillTx/>
                <a:latin typeface="Tahoma"/>
                <a:ea typeface="+mn-ea"/>
                <a:cs typeface="Tahoma"/>
              </a:rPr>
              <a:t>m</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an</a:t>
            </a:r>
            <a:r>
              <a:rPr kumimoji="0" sz="614" b="0" i="0" u="none" strike="noStrike" kern="1200" cap="none" spc="-99" normalizeH="0" baseline="0" noProof="0" dirty="0">
                <a:ln>
                  <a:noFill/>
                </a:ln>
                <a:solidFill>
                  <a:srgbClr val="414042"/>
                </a:solidFill>
                <a:effectLst/>
                <a:uLnTx/>
                <a:uFillTx/>
                <a:latin typeface="Tahoma"/>
                <a:ea typeface="+mn-ea"/>
                <a:cs typeface="Tahoma"/>
              </a:rPr>
              <a:t>d</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gende</a:t>
            </a:r>
            <a:r>
              <a:rPr kumimoji="0" sz="614" b="0" i="0" u="none" strike="noStrike" kern="1200" cap="none" spc="-65" normalizeH="0" baseline="0" noProof="0" dirty="0">
                <a:ln>
                  <a:noFill/>
                </a:ln>
                <a:solidFill>
                  <a:srgbClr val="414042"/>
                </a:solidFill>
                <a:effectLst/>
                <a:uLnTx/>
                <a:uFillTx/>
                <a:latin typeface="Tahoma"/>
                <a:ea typeface="+mn-ea"/>
                <a:cs typeface="Tahoma"/>
              </a:rPr>
              <a:t>r </a:t>
            </a:r>
            <a:r>
              <a:rPr kumimoji="0" sz="614" b="0" i="0" u="none" strike="noStrike" kern="1200" cap="none" spc="-106" normalizeH="0" baseline="0" noProof="0" dirty="0">
                <a:ln>
                  <a:noFill/>
                </a:ln>
                <a:solidFill>
                  <a:srgbClr val="414042"/>
                </a:solidFill>
                <a:effectLst/>
                <a:uLnTx/>
                <a:uFillTx/>
                <a:latin typeface="Tahoma"/>
                <a:ea typeface="+mn-ea"/>
                <a:cs typeface="Tahoma"/>
              </a:rPr>
              <a:t>g</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99"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b</a:t>
            </a:r>
            <a:r>
              <a:rPr kumimoji="0" sz="614" b="0" i="0" u="none" strike="noStrike" kern="1200" cap="none" spc="-89" normalizeH="0" baseline="0" noProof="0" dirty="0">
                <a:ln>
                  <a:noFill/>
                </a:ln>
                <a:solidFill>
                  <a:srgbClr val="414042"/>
                </a:solidFill>
                <a:effectLst/>
                <a:uLnTx/>
                <a:uFillTx/>
                <a:latin typeface="Tahoma"/>
                <a:ea typeface="+mn-ea"/>
                <a:cs typeface="Tahoma"/>
              </a:rPr>
              <a:t>y</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78" normalizeH="0" baseline="0" noProof="0" dirty="0">
                <a:ln>
                  <a:noFill/>
                </a:ln>
                <a:solidFill>
                  <a:srgbClr val="414042"/>
                </a:solidFill>
                <a:effectLst/>
                <a:uLnTx/>
                <a:uFillTx/>
                <a:latin typeface="Tahoma"/>
                <a:ea typeface="+mn-ea"/>
                <a:cs typeface="Tahoma"/>
              </a:rPr>
              <a:t>he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85" normalizeH="0" baseline="0" noProof="0" dirty="0">
                <a:ln>
                  <a:noFill/>
                </a:ln>
                <a:solidFill>
                  <a:srgbClr val="414042"/>
                </a:solidFill>
                <a:effectLst/>
                <a:uLnTx/>
                <a:uFillTx/>
                <a:latin typeface="Tahoma"/>
                <a:ea typeface="+mn-ea"/>
                <a:cs typeface="Tahoma"/>
              </a:rPr>
              <a:t>nti</a:t>
            </a:r>
            <a:r>
              <a:rPr kumimoji="0" sz="614" b="0" i="0" u="none" strike="noStrike" kern="1200" cap="none" spc="-82" normalizeH="0" baseline="0" noProof="0" dirty="0">
                <a:ln>
                  <a:noFill/>
                </a:ln>
                <a:solidFill>
                  <a:srgbClr val="414042"/>
                </a:solidFill>
                <a:effectLst/>
                <a:uLnTx/>
                <a:uFillTx/>
                <a:latin typeface="Tahoma"/>
                <a:ea typeface="+mn-ea"/>
                <a:cs typeface="Tahoma"/>
              </a:rPr>
              <a:t>al</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9" name="object 9"/>
          <p:cNvGrpSpPr/>
          <p:nvPr/>
        </p:nvGrpSpPr>
        <p:grpSpPr>
          <a:xfrm>
            <a:off x="3142384" y="1164214"/>
            <a:ext cx="991033" cy="789709"/>
            <a:chOff x="3440429" y="1707514"/>
            <a:chExt cx="1453515" cy="1158240"/>
          </a:xfrm>
        </p:grpSpPr>
        <p:sp>
          <p:nvSpPr>
            <p:cNvPr id="10" name="object 10"/>
            <p:cNvSpPr/>
            <p:nvPr/>
          </p:nvSpPr>
          <p:spPr>
            <a:xfrm>
              <a:off x="3519805" y="1784350"/>
              <a:ext cx="1367790" cy="1075055"/>
            </a:xfrm>
            <a:custGeom>
              <a:avLst/>
              <a:gdLst/>
              <a:ahLst/>
              <a:cxnLst/>
              <a:rect l="l" t="t" r="r" b="b"/>
              <a:pathLst>
                <a:path w="1367789" h="1075055">
                  <a:moveTo>
                    <a:pt x="0" y="0"/>
                  </a:moveTo>
                  <a:lnTo>
                    <a:pt x="0" y="1075055"/>
                  </a:lnTo>
                  <a:lnTo>
                    <a:pt x="1299210" y="1075055"/>
                  </a:lnTo>
                  <a:lnTo>
                    <a:pt x="1367790" y="1006475"/>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1" name="object 11"/>
            <p:cNvPicPr/>
            <p:nvPr/>
          </p:nvPicPr>
          <p:blipFill>
            <a:blip r:embed="rId4" cstate="print"/>
            <a:stretch>
              <a:fillRect/>
            </a:stretch>
          </p:blipFill>
          <p:spPr>
            <a:xfrm>
              <a:off x="3440429" y="1707514"/>
              <a:ext cx="160019" cy="160019"/>
            </a:xfrm>
            <a:prstGeom prst="rect">
              <a:avLst/>
            </a:prstGeom>
          </p:spPr>
        </p:pic>
      </p:grpSp>
      <p:sp>
        <p:nvSpPr>
          <p:cNvPr id="12" name="object 12"/>
          <p:cNvSpPr txBox="1"/>
          <p:nvPr/>
        </p:nvSpPr>
        <p:spPr>
          <a:xfrm>
            <a:off x="3269173" y="1286048"/>
            <a:ext cx="708314" cy="575385"/>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23"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85" normalizeH="0" baseline="0" noProof="0" dirty="0">
                <a:ln>
                  <a:noFill/>
                </a:ln>
                <a:solidFill>
                  <a:srgbClr val="414042"/>
                </a:solidFill>
                <a:effectLst/>
                <a:uLnTx/>
                <a:uFillTx/>
                <a:latin typeface="Tahoma"/>
                <a:ea typeface="+mn-ea"/>
                <a:cs typeface="Tahoma"/>
              </a:rPr>
              <a:t>e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6" normalizeH="0" baseline="0" noProof="0" dirty="0">
                <a:ln>
                  <a:noFill/>
                </a:ln>
                <a:solidFill>
                  <a:srgbClr val="414042"/>
                </a:solidFill>
                <a:effectLst/>
                <a:uLnTx/>
                <a:uFillTx/>
                <a:latin typeface="Tahoma"/>
                <a:ea typeface="+mn-ea"/>
                <a:cs typeface="Tahoma"/>
              </a:rPr>
              <a:t>ed</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by</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85" normalizeH="0" baseline="0" noProof="0" dirty="0">
                <a:ln>
                  <a:noFill/>
                </a:ln>
                <a:solidFill>
                  <a:srgbClr val="414042"/>
                </a:solidFill>
                <a:effectLst/>
                <a:uLnTx/>
                <a:uFillTx/>
                <a:latin typeface="Tahoma"/>
                <a:ea typeface="+mn-ea"/>
                <a:cs typeface="Tahoma"/>
              </a:rPr>
              <a:t>e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65" normalizeH="0" baseline="0" noProof="0" dirty="0">
                <a:ln>
                  <a:noFill/>
                </a:ln>
                <a:solidFill>
                  <a:srgbClr val="414042"/>
                </a:solidFill>
                <a:effectLst/>
                <a:uLnTx/>
                <a:uFillTx/>
                <a:latin typeface="Tahoma"/>
                <a:ea typeface="+mn-ea"/>
                <a:cs typeface="Tahoma"/>
              </a:rPr>
              <a:t>.</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48" normalizeH="0" baseline="0" noProof="0" dirty="0">
                <a:ln>
                  <a:noFill/>
                </a:ln>
                <a:solidFill>
                  <a:srgbClr val="414042"/>
                </a:solidFill>
                <a:effectLst/>
                <a:uLnTx/>
                <a:uFillTx/>
                <a:latin typeface="Tahoma"/>
                <a:ea typeface="+mn-ea"/>
                <a:cs typeface="Tahoma"/>
              </a:rPr>
              <a:t>l</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64" normalizeH="0" baseline="0" noProof="0" dirty="0">
                <a:ln>
                  <a:noFill/>
                </a:ln>
                <a:solidFill>
                  <a:srgbClr val="414042"/>
                </a:solidFill>
                <a:effectLst/>
                <a:uLnTx/>
                <a:uFillTx/>
                <a:latin typeface="Tahoma"/>
                <a:ea typeface="+mn-ea"/>
                <a:cs typeface="Tahoma"/>
              </a:rPr>
              <a:t>w</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85" normalizeH="0" baseline="0" noProof="0" dirty="0">
                <a:ln>
                  <a:noFill/>
                </a:ln>
                <a:solidFill>
                  <a:srgbClr val="414042"/>
                </a:solidFill>
                <a:effectLst/>
                <a:uLnTx/>
                <a:uFillTx/>
                <a:latin typeface="Tahoma"/>
                <a:ea typeface="+mn-ea"/>
                <a:cs typeface="Tahoma"/>
              </a:rPr>
              <a:t>n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fee</a:t>
            </a:r>
            <a:r>
              <a:rPr kumimoji="0" sz="614" b="0" i="0" u="none" strike="noStrike" kern="1200" cap="none" spc="-41" normalizeH="0" baseline="0" noProof="0" dirty="0">
                <a:ln>
                  <a:noFill/>
                </a:ln>
                <a:solidFill>
                  <a:srgbClr val="414042"/>
                </a:solidFill>
                <a:effectLst/>
                <a:uLnTx/>
                <a:uFillTx/>
                <a:latin typeface="Tahoma"/>
                <a:ea typeface="+mn-ea"/>
                <a:cs typeface="Tahoma"/>
              </a:rPr>
              <a:t>l</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67" normalizeH="0" baseline="0" noProof="0" dirty="0">
                <a:ln>
                  <a:noFill/>
                </a:ln>
                <a:solidFill>
                  <a:srgbClr val="414042"/>
                </a:solidFill>
                <a:effectLst/>
                <a:uLnTx/>
                <a:uFillTx/>
                <a:latin typeface="Tahoma"/>
                <a:ea typeface="+mn-ea"/>
                <a:cs typeface="Tahoma"/>
              </a:rPr>
              <a:t>m</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c</a:t>
            </a:r>
            <a:r>
              <a:rPr kumimoji="0" sz="614" b="0" i="0" u="none" strike="noStrike" kern="1200" cap="none" spc="-99" normalizeH="0" baseline="0" noProof="0" dirty="0">
                <a:ln>
                  <a:noFill/>
                </a:ln>
                <a:solidFill>
                  <a:srgbClr val="414042"/>
                </a:solidFill>
                <a:effectLst/>
                <a:uLnTx/>
                <a:uFillTx/>
                <a:latin typeface="Tahoma"/>
                <a:ea typeface="+mn-ea"/>
                <a:cs typeface="Tahoma"/>
              </a:rPr>
              <a:t>o</a:t>
            </a:r>
            <a:r>
              <a:rPr kumimoji="0" sz="614" b="0" i="0" u="none" strike="noStrike" kern="1200" cap="none" spc="-167" normalizeH="0" baseline="0" noProof="0" dirty="0">
                <a:ln>
                  <a:noFill/>
                </a:ln>
                <a:solidFill>
                  <a:srgbClr val="414042"/>
                </a:solidFill>
                <a:effectLst/>
                <a:uLnTx/>
                <a:uFillTx/>
                <a:latin typeface="Tahoma"/>
                <a:ea typeface="+mn-ea"/>
                <a:cs typeface="Tahoma"/>
              </a:rPr>
              <a:t>m</a:t>
            </a:r>
            <a:r>
              <a:rPr kumimoji="0" sz="614" b="0" i="0" u="none" strike="noStrike" kern="1200" cap="none" spc="-89" normalizeH="0" baseline="0" noProof="0" dirty="0">
                <a:ln>
                  <a:noFill/>
                </a:ln>
                <a:solidFill>
                  <a:srgbClr val="414042"/>
                </a:solidFill>
                <a:effectLst/>
                <a:uLnTx/>
                <a:uFillTx/>
                <a:latin typeface="Tahoma"/>
                <a:ea typeface="+mn-ea"/>
                <a:cs typeface="Tahoma"/>
              </a:rPr>
              <a:t>fo</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89" normalizeH="0" baseline="0" noProof="0" dirty="0">
                <a:ln>
                  <a:noFill/>
                </a:ln>
                <a:solidFill>
                  <a:srgbClr val="414042"/>
                </a:solidFill>
                <a:effectLst/>
                <a:uLnTx/>
                <a:uFillTx/>
                <a:latin typeface="Tahoma"/>
                <a:ea typeface="+mn-ea"/>
                <a:cs typeface="Tahoma"/>
              </a:rPr>
              <a:t>ta</a:t>
            </a:r>
            <a:r>
              <a:rPr kumimoji="0" sz="614" b="0" i="0" u="none" strike="noStrike" kern="1200" cap="none" spc="-106" normalizeH="0" baseline="0" noProof="0" dirty="0">
                <a:ln>
                  <a:noFill/>
                </a:ln>
                <a:solidFill>
                  <a:srgbClr val="414042"/>
                </a:solidFill>
                <a:effectLst/>
                <a:uLnTx/>
                <a:uFillTx/>
                <a:latin typeface="Tahoma"/>
                <a:ea typeface="+mn-ea"/>
                <a:cs typeface="Tahoma"/>
              </a:rPr>
              <a:t>b</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an</a:t>
            </a:r>
            <a:r>
              <a:rPr kumimoji="0" sz="614" b="0" i="0" u="none" strike="noStrike" kern="1200" cap="none" spc="-72" normalizeH="0" baseline="0" noProof="0" dirty="0">
                <a:ln>
                  <a:noFill/>
                </a:ln>
                <a:solidFill>
                  <a:srgbClr val="414042"/>
                </a:solidFill>
                <a:effectLst/>
                <a:uLnTx/>
                <a:uFillTx/>
                <a:latin typeface="Tahoma"/>
                <a:ea typeface="+mn-ea"/>
                <a:cs typeface="Tahoma"/>
              </a:rPr>
              <a:t>d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nu</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30" normalizeH="0" baseline="0" noProof="0" dirty="0">
                <a:ln>
                  <a:noFill/>
                </a:ln>
                <a:solidFill>
                  <a:srgbClr val="414042"/>
                </a:solidFill>
                <a:effectLst/>
                <a:uLnTx/>
                <a:uFillTx/>
                <a:latin typeface="Tahoma"/>
                <a:ea typeface="+mn-ea"/>
                <a:cs typeface="Tahoma"/>
              </a:rPr>
              <a:t>u</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19" normalizeH="0" baseline="0" noProof="0" dirty="0">
                <a:ln>
                  <a:noFill/>
                </a:ln>
                <a:solidFill>
                  <a:srgbClr val="414042"/>
                </a:solidFill>
                <a:effectLst/>
                <a:uLnTx/>
                <a:uFillTx/>
                <a:latin typeface="Tahoma"/>
                <a:ea typeface="+mn-ea"/>
                <a:cs typeface="Tahoma"/>
              </a:rPr>
              <a:t>h</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99" normalizeH="0" baseline="0" noProof="0" dirty="0">
                <a:ln>
                  <a:noFill/>
                </a:ln>
                <a:solidFill>
                  <a:srgbClr val="414042"/>
                </a:solidFill>
                <a:effectLst/>
                <a:uLnTx/>
                <a:uFillTx/>
                <a:latin typeface="Tahoma"/>
                <a:ea typeface="+mn-ea"/>
                <a:cs typeface="Tahoma"/>
              </a:rPr>
              <a:t>nd  </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g</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91" normalizeH="0" baseline="0" noProof="0" dirty="0">
                <a:ln>
                  <a:noFill/>
                </a:ln>
                <a:solidFill>
                  <a:srgbClr val="414042"/>
                </a:solidFill>
                <a:effectLst/>
                <a:uLnTx/>
                <a:uFillTx/>
                <a:latin typeface="Tahoma"/>
                <a:ea typeface="+mn-ea"/>
                <a:cs typeface="Tahoma"/>
              </a:rPr>
              <a:t>m</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92" normalizeH="0" baseline="0" noProof="0" dirty="0">
                <a:ln>
                  <a:noFill/>
                </a:ln>
                <a:solidFill>
                  <a:srgbClr val="414042"/>
                </a:solidFill>
                <a:effectLst/>
                <a:uLnTx/>
                <a:uFillTx/>
                <a:latin typeface="Tahoma"/>
                <a:ea typeface="+mn-ea"/>
                <a:cs typeface="Tahoma"/>
              </a:rPr>
              <a:t>ess.</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3" name="object 13"/>
          <p:cNvGrpSpPr/>
          <p:nvPr/>
        </p:nvGrpSpPr>
        <p:grpSpPr>
          <a:xfrm>
            <a:off x="4186670" y="1164214"/>
            <a:ext cx="990167" cy="789709"/>
            <a:chOff x="4972049" y="1707514"/>
            <a:chExt cx="1452245" cy="1158240"/>
          </a:xfrm>
        </p:grpSpPr>
        <p:sp>
          <p:nvSpPr>
            <p:cNvPr id="14" name="object 14"/>
            <p:cNvSpPr/>
            <p:nvPr/>
          </p:nvSpPr>
          <p:spPr>
            <a:xfrm>
              <a:off x="5049519" y="1784350"/>
              <a:ext cx="1368425" cy="1075055"/>
            </a:xfrm>
            <a:custGeom>
              <a:avLst/>
              <a:gdLst/>
              <a:ahLst/>
              <a:cxnLst/>
              <a:rect l="l" t="t" r="r" b="b"/>
              <a:pathLst>
                <a:path w="1368425" h="1075055">
                  <a:moveTo>
                    <a:pt x="0" y="0"/>
                  </a:moveTo>
                  <a:lnTo>
                    <a:pt x="0" y="1075055"/>
                  </a:lnTo>
                  <a:lnTo>
                    <a:pt x="1299845" y="1075055"/>
                  </a:lnTo>
                  <a:lnTo>
                    <a:pt x="1368425" y="1006475"/>
                  </a:lnTo>
                  <a:lnTo>
                    <a:pt x="136842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5" name="object 15"/>
            <p:cNvPicPr/>
            <p:nvPr/>
          </p:nvPicPr>
          <p:blipFill>
            <a:blip r:embed="rId4" cstate="print"/>
            <a:stretch>
              <a:fillRect/>
            </a:stretch>
          </p:blipFill>
          <p:spPr>
            <a:xfrm>
              <a:off x="4972049" y="1707514"/>
              <a:ext cx="160019" cy="160019"/>
            </a:xfrm>
            <a:prstGeom prst="rect">
              <a:avLst/>
            </a:prstGeom>
          </p:spPr>
        </p:pic>
      </p:grpSp>
      <p:sp>
        <p:nvSpPr>
          <p:cNvPr id="16" name="object 16"/>
          <p:cNvSpPr txBox="1"/>
          <p:nvPr/>
        </p:nvSpPr>
        <p:spPr>
          <a:xfrm>
            <a:off x="4313562" y="1286049"/>
            <a:ext cx="761134" cy="575385"/>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85" normalizeH="0" baseline="0" noProof="0" dirty="0">
                <a:ln>
                  <a:noFill/>
                </a:ln>
                <a:solidFill>
                  <a:srgbClr val="414042"/>
                </a:solidFill>
                <a:effectLst/>
                <a:uLnTx/>
                <a:uFillTx/>
                <a:latin typeface="Tahoma"/>
                <a:ea typeface="+mn-ea"/>
                <a:cs typeface="Tahoma"/>
              </a:rPr>
              <a:t>I</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78" normalizeH="0" baseline="0" noProof="0" dirty="0">
                <a:ln>
                  <a:noFill/>
                </a:ln>
                <a:solidFill>
                  <a:srgbClr val="414042"/>
                </a:solidFill>
                <a:effectLst/>
                <a:uLnTx/>
                <a:uFillTx/>
                <a:latin typeface="Tahoma"/>
                <a:ea typeface="+mn-ea"/>
                <a:cs typeface="Tahoma"/>
              </a:rPr>
              <a:t>I</a:t>
            </a:r>
            <a:r>
              <a:rPr kumimoji="0" sz="614" b="0" i="0" u="none" strike="noStrike" kern="1200" cap="none" spc="-147" normalizeH="0" baseline="0" noProof="0" dirty="0">
                <a:ln>
                  <a:noFill/>
                </a:ln>
                <a:solidFill>
                  <a:srgbClr val="414042"/>
                </a:solidFill>
                <a:effectLst/>
                <a:uLnTx/>
                <a:uFillTx/>
                <a:latin typeface="Tahoma"/>
                <a:ea typeface="+mn-ea"/>
                <a:cs typeface="Tahoma"/>
              </a:rPr>
              <a:t>D</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re</a:t>
            </a:r>
            <a:r>
              <a:rPr kumimoji="0" sz="614" b="0" i="0" u="none" strike="noStrike" kern="1200" cap="none" spc="-123" normalizeH="0" baseline="0" noProof="0" dirty="0">
                <a:ln>
                  <a:noFill/>
                </a:ln>
                <a:solidFill>
                  <a:srgbClr val="414042"/>
                </a:solidFill>
                <a:effectLst/>
                <a:uLnTx/>
                <a:uFillTx/>
                <a:latin typeface="Tahoma"/>
                <a:ea typeface="+mn-ea"/>
                <a:cs typeface="Tahoma"/>
              </a:rPr>
              <a:t>q</a:t>
            </a:r>
            <a:r>
              <a:rPr kumimoji="0" sz="614" b="0" i="0" u="none" strike="noStrike" kern="1200" cap="none" spc="-130" normalizeH="0" baseline="0" noProof="0" dirty="0">
                <a:ln>
                  <a:noFill/>
                </a:ln>
                <a:solidFill>
                  <a:srgbClr val="414042"/>
                </a:solidFill>
                <a:effectLst/>
                <a:uLnTx/>
                <a:uFillTx/>
                <a:latin typeface="Tahoma"/>
                <a:ea typeface="+mn-ea"/>
                <a:cs typeface="Tahoma"/>
              </a:rPr>
              <a:t>u</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red</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ge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2" normalizeH="0" baseline="0" noProof="0" dirty="0">
                <a:ln>
                  <a:noFill/>
                </a:ln>
                <a:solidFill>
                  <a:srgbClr val="414042"/>
                </a:solidFill>
                <a:effectLst/>
                <a:uLnTx/>
                <a:uFillTx/>
                <a:latin typeface="Tahoma"/>
                <a:ea typeface="+mn-ea"/>
                <a:cs typeface="Tahoma"/>
              </a:rPr>
              <a:t>r  </a:t>
            </a:r>
            <a:r>
              <a:rPr kumimoji="0" sz="614" b="0" i="0" u="none" strike="noStrike" kern="1200" cap="none" spc="-191" normalizeH="0" baseline="0" noProof="0" dirty="0">
                <a:ln>
                  <a:noFill/>
                </a:ln>
                <a:solidFill>
                  <a:srgbClr val="414042"/>
                </a:solidFill>
                <a:effectLst/>
                <a:uLnTx/>
                <a:uFillTx/>
                <a:latin typeface="Tahoma"/>
                <a:ea typeface="+mn-ea"/>
                <a:cs typeface="Tahoma"/>
              </a:rPr>
              <a:t>m</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06" normalizeH="0" baseline="0" noProof="0" dirty="0">
                <a:ln>
                  <a:noFill/>
                </a:ln>
                <a:solidFill>
                  <a:srgbClr val="414042"/>
                </a:solidFill>
                <a:effectLst/>
                <a:uLnTx/>
                <a:uFillTx/>
                <a:latin typeface="Tahoma"/>
                <a:ea typeface="+mn-ea"/>
                <a:cs typeface="Tahoma"/>
              </a:rPr>
              <a:t>k</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to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c</a:t>
            </a:r>
            <a:r>
              <a:rPr kumimoji="0" sz="614" b="0" i="0" u="none" strike="noStrike" kern="1200" cap="none" spc="-44" normalizeH="0" baseline="0" noProof="0" dirty="0">
                <a:ln>
                  <a:noFill/>
                </a:ln>
                <a:solidFill>
                  <a:srgbClr val="414042"/>
                </a:solidFill>
                <a:effectLst/>
                <a:uLnTx/>
                <a:uFillTx/>
                <a:latin typeface="Tahoma"/>
                <a:ea typeface="+mn-ea"/>
                <a:cs typeface="Tahoma"/>
              </a:rPr>
              <a:t>li</a:t>
            </a:r>
            <a:r>
              <a:rPr kumimoji="0" sz="614" b="0" i="0" u="none" strike="noStrike" kern="1200" cap="none" spc="-106" normalizeH="0" baseline="0" noProof="0" dirty="0">
                <a:ln>
                  <a:noFill/>
                </a:ln>
                <a:solidFill>
                  <a:srgbClr val="414042"/>
                </a:solidFill>
                <a:effectLst/>
                <a:uLnTx/>
                <a:uFillTx/>
                <a:latin typeface="Tahoma"/>
                <a:ea typeface="+mn-ea"/>
                <a:cs typeface="Tahoma"/>
              </a:rPr>
              <a:t>en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41" normalizeH="0" baseline="0" noProof="0" dirty="0">
                <a:ln>
                  <a:noFill/>
                </a:ln>
                <a:solidFill>
                  <a:srgbClr val="414042"/>
                </a:solidFill>
                <a:effectLst/>
                <a:uLnTx/>
                <a:uFillTx/>
                <a:latin typeface="Tahoma"/>
                <a:ea typeface="+mn-ea"/>
                <a:cs typeface="Tahoma"/>
              </a:rPr>
              <a:t>’</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u</a:t>
            </a:r>
            <a:r>
              <a:rPr kumimoji="0" sz="614" b="0" i="0" u="none" strike="noStrike" kern="1200" cap="none" spc="-68" normalizeH="0" baseline="0" noProof="0" dirty="0">
                <a:ln>
                  <a:noFill/>
                </a:ln>
                <a:solidFill>
                  <a:srgbClr val="414042"/>
                </a:solidFill>
                <a:effectLst/>
                <a:uLnTx/>
                <a:uFillTx/>
                <a:latin typeface="Tahoma"/>
                <a:ea typeface="+mn-ea"/>
                <a:cs typeface="Tahoma"/>
              </a:rPr>
              <a:t>rr</a:t>
            </a:r>
            <a:r>
              <a:rPr kumimoji="0" sz="614" b="0" i="0" u="none" strike="noStrike" kern="1200" cap="none" spc="-106" normalizeH="0" baseline="0" noProof="0" dirty="0">
                <a:ln>
                  <a:noFill/>
                </a:ln>
                <a:solidFill>
                  <a:srgbClr val="414042"/>
                </a:solidFill>
                <a:effectLst/>
                <a:uLnTx/>
                <a:uFillTx/>
                <a:latin typeface="Tahoma"/>
                <a:ea typeface="+mn-ea"/>
                <a:cs typeface="Tahoma"/>
              </a:rPr>
              <a:t>en</a:t>
            </a:r>
            <a:r>
              <a:rPr kumimoji="0" sz="614" b="0" i="0" u="none" strike="noStrike" kern="1200" cap="none" spc="-61" normalizeH="0" baseline="0" noProof="0" dirty="0">
                <a:ln>
                  <a:noFill/>
                </a:ln>
                <a:solidFill>
                  <a:srgbClr val="414042"/>
                </a:solidFill>
                <a:effectLst/>
                <a:uLnTx/>
                <a:uFillTx/>
                <a:latin typeface="Tahoma"/>
                <a:ea typeface="+mn-ea"/>
                <a:cs typeface="Tahoma"/>
              </a:rPr>
              <a:t>t</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gende</a:t>
            </a:r>
            <a:r>
              <a:rPr kumimoji="0" sz="614" b="0" i="0" u="none" strike="noStrike" kern="1200" cap="none" spc="-65" normalizeH="0" baseline="0" noProof="0" dirty="0">
                <a:ln>
                  <a:noFill/>
                </a:ln>
                <a:solidFill>
                  <a:srgbClr val="414042"/>
                </a:solidFill>
                <a:effectLst/>
                <a:uLnTx/>
                <a:uFillTx/>
                <a:latin typeface="Tahoma"/>
                <a:ea typeface="+mn-ea"/>
                <a:cs typeface="Tahoma"/>
              </a:rPr>
              <a:t>r </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92" normalizeH="0" baseline="0" noProof="0" dirty="0">
                <a:ln>
                  <a:noFill/>
                </a:ln>
                <a:solidFill>
                  <a:srgbClr val="414042"/>
                </a:solidFill>
                <a:effectLst/>
                <a:uLnTx/>
                <a:uFillTx/>
                <a:latin typeface="Tahoma"/>
                <a:ea typeface="+mn-ea"/>
                <a:cs typeface="Tahoma"/>
              </a:rPr>
              <a:t>x</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75" normalizeH="0" baseline="0" noProof="0" dirty="0">
                <a:ln>
                  <a:noFill/>
                </a:ln>
                <a:solidFill>
                  <a:srgbClr val="414042"/>
                </a:solidFill>
                <a:effectLst/>
                <a:uLnTx/>
                <a:uFillTx/>
                <a:latin typeface="Tahoma"/>
                <a:ea typeface="+mn-ea"/>
                <a:cs typeface="Tahoma"/>
              </a:rPr>
              <a:t>r</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65" normalizeH="0" baseline="0" noProof="0" dirty="0">
                <a:ln>
                  <a:noFill/>
                </a:ln>
                <a:solidFill>
                  <a:srgbClr val="414042"/>
                </a:solidFill>
                <a:effectLst/>
                <a:uLnTx/>
                <a:uFillTx/>
                <a:latin typeface="Tahoma"/>
                <a:ea typeface="+mn-ea"/>
                <a:cs typeface="Tahoma"/>
              </a:rPr>
              <a:t>,</a:t>
            </a:r>
            <a:r>
              <a:rPr kumimoji="0" sz="614" b="0" i="0" u="none" strike="noStrike" kern="1200" cap="none" spc="-68" normalizeH="0" baseline="0" noProof="0" dirty="0">
                <a:ln>
                  <a:noFill/>
                </a:ln>
                <a:solidFill>
                  <a:srgbClr val="414042"/>
                </a:solidFill>
                <a:effectLst/>
                <a:uLnTx/>
                <a:uFillTx/>
                <a:latin typeface="Tahoma"/>
                <a:ea typeface="+mn-ea"/>
                <a:cs typeface="Tahoma"/>
              </a:rPr>
              <a:t> 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89" normalizeH="0" baseline="0" noProof="0" dirty="0">
                <a:ln>
                  <a:noFill/>
                </a:ln>
                <a:solidFill>
                  <a:srgbClr val="414042"/>
                </a:solidFill>
                <a:effectLst/>
                <a:uLnTx/>
                <a:uFillTx/>
                <a:latin typeface="Tahoma"/>
                <a:ea typeface="+mn-ea"/>
                <a:cs typeface="Tahoma"/>
              </a:rPr>
              <a:t>es  </a:t>
            </a:r>
            <a:r>
              <a:rPr kumimoji="0" sz="614" b="0" i="0" u="none" strike="noStrike" kern="1200" cap="none" spc="-99" normalizeH="0" baseline="0" noProof="0" dirty="0">
                <a:ln>
                  <a:noFill/>
                </a:ln>
                <a:solidFill>
                  <a:srgbClr val="414042"/>
                </a:solidFill>
                <a:effectLst/>
                <a:uLnTx/>
                <a:uFillTx/>
                <a:latin typeface="Tahoma"/>
                <a:ea typeface="+mn-ea"/>
                <a:cs typeface="Tahoma"/>
              </a:rPr>
              <a:t>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30" normalizeH="0" baseline="0" noProof="0" dirty="0">
                <a:ln>
                  <a:noFill/>
                </a:ln>
                <a:solidFill>
                  <a:srgbClr val="414042"/>
                </a:solidFill>
                <a:effectLst/>
                <a:uLnTx/>
                <a:uFillTx/>
                <a:latin typeface="Tahoma"/>
                <a:ea typeface="+mn-ea"/>
                <a:cs typeface="Tahoma"/>
              </a:rPr>
              <a:t>u</a:t>
            </a:r>
            <a:r>
              <a:rPr kumimoji="0" sz="614" b="0" i="0" u="none" strike="noStrike" kern="1200" cap="none" spc="-92" normalizeH="0" baseline="0" noProof="0" dirty="0">
                <a:ln>
                  <a:noFill/>
                </a:ln>
                <a:solidFill>
                  <a:srgbClr val="414042"/>
                </a:solidFill>
                <a:effectLst/>
                <a:uLnTx/>
                <a:uFillTx/>
                <a:latin typeface="Tahoma"/>
                <a:ea typeface="+mn-ea"/>
                <a:cs typeface="Tahoma"/>
              </a:rPr>
              <a:t>rre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nde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12" normalizeH="0" baseline="0" noProof="0" dirty="0">
                <a:ln>
                  <a:noFill/>
                </a:ln>
                <a:solidFill>
                  <a:srgbClr val="414042"/>
                </a:solidFill>
                <a:effectLst/>
                <a:uLnTx/>
                <a:uFillTx/>
                <a:latin typeface="Tahoma"/>
                <a:ea typeface="+mn-ea"/>
                <a:cs typeface="Tahoma"/>
              </a:rPr>
              <a:t>x</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re</a:t>
            </a:r>
            <a:r>
              <a:rPr kumimoji="0" sz="614" b="0" i="0" u="none" strike="noStrike" kern="1200" cap="none" spc="-102" normalizeH="0" baseline="0" noProof="0" dirty="0">
                <a:ln>
                  <a:noFill/>
                </a:ln>
                <a:solidFill>
                  <a:srgbClr val="414042"/>
                </a:solidFill>
                <a:effectLst/>
                <a:uLnTx/>
                <a:uFillTx/>
                <a:latin typeface="Tahoma"/>
                <a:ea typeface="+mn-ea"/>
                <a:cs typeface="Tahoma"/>
              </a:rPr>
              <a:t>ss</a:t>
            </a:r>
            <a:r>
              <a:rPr kumimoji="0" sz="614" b="0" i="0" u="none" strike="noStrike" kern="1200" cap="none" spc="-82" normalizeH="0" baseline="0" noProof="0" dirty="0">
                <a:ln>
                  <a:noFill/>
                </a:ln>
                <a:solidFill>
                  <a:srgbClr val="414042"/>
                </a:solidFill>
                <a:effectLst/>
                <a:uLnTx/>
                <a:uFillTx/>
                <a:latin typeface="Tahoma"/>
                <a:ea typeface="+mn-ea"/>
                <a:cs typeface="Tahoma"/>
              </a:rPr>
              <a:t>io</a:t>
            </a:r>
            <a:r>
              <a:rPr kumimoji="0" sz="614" b="0" i="0" u="none" strike="noStrike" kern="1200" cap="none" spc="-85" normalizeH="0" baseline="0" noProof="0" dirty="0">
                <a:ln>
                  <a:noFill/>
                </a:ln>
                <a:solidFill>
                  <a:srgbClr val="414042"/>
                </a:solidFill>
                <a:effectLst/>
                <a:uLnTx/>
                <a:uFillTx/>
                <a:latin typeface="Tahoma"/>
                <a:ea typeface="+mn-ea"/>
                <a:cs typeface="Tahoma"/>
              </a:rPr>
              <a:t>n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6" normalizeH="0" baseline="0" noProof="0" dirty="0">
                <a:ln>
                  <a:noFill/>
                </a:ln>
                <a:solidFill>
                  <a:srgbClr val="414042"/>
                </a:solidFill>
                <a:effectLst/>
                <a:uLnTx/>
                <a:uFillTx/>
                <a:latin typeface="Tahoma"/>
                <a:ea typeface="+mn-ea"/>
                <a:cs typeface="Tahoma"/>
              </a:rPr>
              <a:t>ed</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b</a:t>
            </a:r>
            <a:r>
              <a:rPr kumimoji="0" sz="614" b="0" i="0" u="none" strike="noStrike" kern="1200" cap="none" spc="-109" normalizeH="0" baseline="0" noProof="0" dirty="0">
                <a:ln>
                  <a:noFill/>
                </a:ln>
                <a:solidFill>
                  <a:srgbClr val="414042"/>
                </a:solidFill>
                <a:effectLst/>
                <a:uLnTx/>
                <a:uFillTx/>
                <a:latin typeface="Tahoma"/>
                <a:ea typeface="+mn-ea"/>
                <a:cs typeface="Tahoma"/>
              </a:rPr>
              <a:t>y</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17" name="object 17"/>
          <p:cNvSpPr/>
          <p:nvPr/>
        </p:nvSpPr>
        <p:spPr>
          <a:xfrm>
            <a:off x="5316682" y="1362075"/>
            <a:ext cx="61913" cy="174480"/>
          </a:xfrm>
          <a:custGeom>
            <a:avLst/>
            <a:gdLst/>
            <a:ahLst/>
            <a:cxnLst/>
            <a:rect l="l" t="t" r="r" b="b"/>
            <a:pathLst>
              <a:path w="90804" h="255905">
                <a:moveTo>
                  <a:pt x="90804" y="0"/>
                </a:moveTo>
                <a:lnTo>
                  <a:pt x="0" y="128270"/>
                </a:lnTo>
                <a:lnTo>
                  <a:pt x="90804" y="255904"/>
                </a:lnTo>
                <a:lnTo>
                  <a:pt x="90804" y="0"/>
                </a:lnTo>
                <a:close/>
              </a:path>
            </a:pathLst>
          </a:custGeom>
          <a:solidFill>
            <a:srgbClr val="0079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18" name="object 18"/>
          <p:cNvSpPr/>
          <p:nvPr/>
        </p:nvSpPr>
        <p:spPr>
          <a:xfrm>
            <a:off x="5472546" y="1206211"/>
            <a:ext cx="1246909" cy="619990"/>
          </a:xfrm>
          <a:custGeom>
            <a:avLst/>
            <a:gdLst/>
            <a:ahLst/>
            <a:cxnLst/>
            <a:rect l="l" t="t" r="r" b="b"/>
            <a:pathLst>
              <a:path w="1828800" h="909319">
                <a:moveTo>
                  <a:pt x="1828800" y="0"/>
                </a:moveTo>
                <a:lnTo>
                  <a:pt x="0" y="0"/>
                </a:lnTo>
                <a:lnTo>
                  <a:pt x="0" y="640080"/>
                </a:lnTo>
                <a:lnTo>
                  <a:pt x="0" y="685800"/>
                </a:lnTo>
                <a:lnTo>
                  <a:pt x="0" y="690245"/>
                </a:lnTo>
                <a:lnTo>
                  <a:pt x="914400" y="909320"/>
                </a:lnTo>
                <a:lnTo>
                  <a:pt x="1828800" y="690245"/>
                </a:lnTo>
                <a:lnTo>
                  <a:pt x="1828800" y="685800"/>
                </a:lnTo>
                <a:lnTo>
                  <a:pt x="1828800" y="640080"/>
                </a:lnTo>
                <a:lnTo>
                  <a:pt x="1828800" y="0"/>
                </a:lnTo>
                <a:close/>
              </a:path>
            </a:pathLst>
          </a:custGeom>
          <a:solidFill>
            <a:schemeClr val="tx2">
              <a:lumMod val="60000"/>
              <a:lumOff val="4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effectLst/>
              <a:uLnTx/>
              <a:uFillTx/>
              <a:latin typeface="Arial "/>
              <a:ea typeface="+mn-ea"/>
              <a:cs typeface="+mn-cs"/>
            </a:endParaRPr>
          </a:p>
        </p:txBody>
      </p:sp>
      <p:sp>
        <p:nvSpPr>
          <p:cNvPr id="19" name="object 19"/>
          <p:cNvSpPr txBox="1"/>
          <p:nvPr/>
        </p:nvSpPr>
        <p:spPr>
          <a:xfrm>
            <a:off x="5575069" y="1371253"/>
            <a:ext cx="1048183" cy="134612"/>
          </a:xfrm>
          <a:prstGeom prst="rect">
            <a:avLst/>
          </a:prstGeom>
        </p:spPr>
        <p:txBody>
          <a:bodyPr vert="horz" wrap="square" lIns="0" tIns="8659" rIns="0" bIns="0" rtlCol="0">
            <a:spAutoFit/>
          </a:bodyPr>
          <a:lstStyle/>
          <a:p>
            <a:pPr marL="8659" marR="0" lvl="0" indent="0" algn="l" defTabSz="914400" rtl="0" eaLnBrk="1" fontAlgn="auto" latinLnBrk="0" hangingPunct="1">
              <a:lnSpc>
                <a:spcPct val="100000"/>
              </a:lnSpc>
              <a:spcBef>
                <a:spcPts val="68"/>
              </a:spcBef>
              <a:spcAft>
                <a:spcPts val="0"/>
              </a:spcAft>
              <a:buClrTx/>
              <a:buSzTx/>
              <a:buFontTx/>
              <a:buNone/>
              <a:tabLst/>
              <a:defRPr/>
            </a:pPr>
            <a:r>
              <a:rPr kumimoji="0" sz="818" b="1" i="0" u="none" strike="noStrike" kern="1200" cap="none" spc="17" normalizeH="0" baseline="0" noProof="0" dirty="0">
                <a:ln>
                  <a:noFill/>
                </a:ln>
                <a:effectLst/>
                <a:uLnTx/>
                <a:uFillTx/>
                <a:latin typeface="Calibri"/>
                <a:ea typeface="+mn-ea"/>
                <a:cs typeface="Calibri"/>
              </a:rPr>
              <a:t>Outreach/Engagement</a:t>
            </a:r>
            <a:endParaRPr kumimoji="0" sz="818" b="0" i="0" u="none" strike="noStrike" kern="1200" cap="none" spc="0" normalizeH="0" baseline="0" noProof="0" dirty="0">
              <a:ln>
                <a:noFill/>
              </a:ln>
              <a:effectLst/>
              <a:uLnTx/>
              <a:uFillTx/>
              <a:latin typeface="Calibri"/>
              <a:ea typeface="+mn-ea"/>
              <a:cs typeface="Calibri"/>
            </a:endParaRPr>
          </a:p>
        </p:txBody>
      </p:sp>
      <p:sp>
        <p:nvSpPr>
          <p:cNvPr id="20" name="object 20"/>
          <p:cNvSpPr/>
          <p:nvPr/>
        </p:nvSpPr>
        <p:spPr>
          <a:xfrm>
            <a:off x="6813405" y="1362075"/>
            <a:ext cx="61913" cy="174480"/>
          </a:xfrm>
          <a:custGeom>
            <a:avLst/>
            <a:gdLst/>
            <a:ahLst/>
            <a:cxnLst/>
            <a:rect l="l" t="t" r="r" b="b"/>
            <a:pathLst>
              <a:path w="90804" h="255905">
                <a:moveTo>
                  <a:pt x="0" y="0"/>
                </a:moveTo>
                <a:lnTo>
                  <a:pt x="0" y="255904"/>
                </a:lnTo>
                <a:lnTo>
                  <a:pt x="90805" y="128270"/>
                </a:lnTo>
                <a:lnTo>
                  <a:pt x="0" y="0"/>
                </a:lnTo>
                <a:close/>
              </a:path>
            </a:pathLst>
          </a:custGeom>
          <a:solidFill>
            <a:srgbClr val="DF393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21" name="object 21"/>
          <p:cNvGrpSpPr/>
          <p:nvPr/>
        </p:nvGrpSpPr>
        <p:grpSpPr>
          <a:xfrm>
            <a:off x="6964072" y="1164214"/>
            <a:ext cx="991033" cy="596611"/>
            <a:chOff x="9045572" y="1707514"/>
            <a:chExt cx="1453515" cy="875030"/>
          </a:xfrm>
        </p:grpSpPr>
        <p:sp>
          <p:nvSpPr>
            <p:cNvPr id="22" name="object 22"/>
            <p:cNvSpPr/>
            <p:nvPr/>
          </p:nvSpPr>
          <p:spPr>
            <a:xfrm>
              <a:off x="9124314" y="1784350"/>
              <a:ext cx="1368425" cy="791845"/>
            </a:xfrm>
            <a:custGeom>
              <a:avLst/>
              <a:gdLst/>
              <a:ahLst/>
              <a:cxnLst/>
              <a:rect l="l" t="t" r="r" b="b"/>
              <a:pathLst>
                <a:path w="1368425" h="791844">
                  <a:moveTo>
                    <a:pt x="0" y="0"/>
                  </a:moveTo>
                  <a:lnTo>
                    <a:pt x="0" y="791845"/>
                  </a:lnTo>
                  <a:lnTo>
                    <a:pt x="1299845" y="791845"/>
                  </a:lnTo>
                  <a:lnTo>
                    <a:pt x="1368425" y="723265"/>
                  </a:lnTo>
                  <a:lnTo>
                    <a:pt x="136842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23" name="object 23"/>
            <p:cNvPicPr/>
            <p:nvPr/>
          </p:nvPicPr>
          <p:blipFill>
            <a:blip r:embed="rId5" cstate="print"/>
            <a:stretch>
              <a:fillRect/>
            </a:stretch>
          </p:blipFill>
          <p:spPr>
            <a:xfrm>
              <a:off x="9045572" y="1707514"/>
              <a:ext cx="160019" cy="160019"/>
            </a:xfrm>
            <a:prstGeom prst="rect">
              <a:avLst/>
            </a:prstGeom>
          </p:spPr>
        </p:pic>
      </p:grpSp>
      <p:sp>
        <p:nvSpPr>
          <p:cNvPr id="24" name="object 24"/>
          <p:cNvSpPr txBox="1"/>
          <p:nvPr/>
        </p:nvSpPr>
        <p:spPr>
          <a:xfrm>
            <a:off x="7091102" y="1286048"/>
            <a:ext cx="737322"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89" normalizeH="0" baseline="0" noProof="0" dirty="0">
                <a:ln>
                  <a:noFill/>
                </a:ln>
                <a:solidFill>
                  <a:srgbClr val="414042"/>
                </a:solidFill>
                <a:effectLst/>
                <a:uLnTx/>
                <a:uFillTx/>
                <a:latin typeface="Tahoma"/>
                <a:ea typeface="+mn-ea"/>
                <a:cs typeface="Tahoma"/>
              </a:rPr>
              <a:t>ej</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he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99" normalizeH="0" baseline="0" noProof="0" dirty="0">
                <a:ln>
                  <a:noFill/>
                </a:ln>
                <a:solidFill>
                  <a:srgbClr val="414042"/>
                </a:solidFill>
                <a:effectLst/>
                <a:uLnTx/>
                <a:uFillTx/>
                <a:latin typeface="Tahoma"/>
                <a:ea typeface="+mn-ea"/>
                <a:cs typeface="Tahoma"/>
              </a:rPr>
              <a:t>nt</a:t>
            </a:r>
            <a:r>
              <a:rPr kumimoji="0" sz="614" b="0" i="0" u="none" strike="noStrike" kern="1200" cap="none" spc="-44" normalizeH="0" baseline="0" noProof="0" dirty="0">
                <a:ln>
                  <a:noFill/>
                </a:ln>
                <a:solidFill>
                  <a:srgbClr val="414042"/>
                </a:solidFill>
                <a:effectLst/>
                <a:uLnTx/>
                <a:uFillTx/>
                <a:latin typeface="Tahoma"/>
                <a:ea typeface="+mn-ea"/>
                <a:cs typeface="Tahoma"/>
              </a:rPr>
              <a: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ge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b</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92" normalizeH="0" baseline="0" noProof="0" dirty="0">
                <a:ln>
                  <a:noFill/>
                </a:ln>
                <a:solidFill>
                  <a:srgbClr val="414042"/>
                </a:solidFill>
                <a:effectLst/>
                <a:uLnTx/>
                <a:uFillTx/>
                <a:latin typeface="Tahoma"/>
                <a:ea typeface="+mn-ea"/>
                <a:cs typeface="Tahoma"/>
              </a:rPr>
              <a:t>ed  </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12" normalizeH="0" baseline="0" noProof="0" dirty="0">
                <a:ln>
                  <a:noFill/>
                </a:ln>
                <a:solidFill>
                  <a:srgbClr val="414042"/>
                </a:solidFill>
                <a:effectLst/>
                <a:uLnTx/>
                <a:uFillTx/>
                <a:latin typeface="Tahoma"/>
                <a:ea typeface="+mn-ea"/>
                <a:cs typeface="Tahoma"/>
              </a:rPr>
              <a:t>umpti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89" normalizeH="0" baseline="0" noProof="0" dirty="0">
                <a:ln>
                  <a:noFill/>
                </a:ln>
                <a:solidFill>
                  <a:srgbClr val="414042"/>
                </a:solidFill>
                <a:effectLst/>
                <a:uLnTx/>
                <a:uFillTx/>
                <a:latin typeface="Tahoma"/>
                <a:ea typeface="+mn-ea"/>
                <a:cs typeface="Tahoma"/>
              </a:rPr>
              <a:t>rs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44" normalizeH="0" baseline="0" noProof="0" dirty="0">
                <a:ln>
                  <a:noFill/>
                </a:ln>
                <a:solidFill>
                  <a:srgbClr val="414042"/>
                </a:solidFill>
                <a:effectLst/>
                <a:uLnTx/>
                <a:uFillTx/>
                <a:latin typeface="Tahoma"/>
                <a:ea typeface="+mn-ea"/>
                <a:cs typeface="Tahoma"/>
              </a:rPr>
              <a:t>’</a:t>
            </a:r>
            <a:r>
              <a:rPr kumimoji="0" sz="614" b="0" i="0" u="none" strike="noStrike" kern="1200" cap="none" spc="-78" normalizeH="0" baseline="0" noProof="0" dirty="0">
                <a:ln>
                  <a:noFill/>
                </a:ln>
                <a:solidFill>
                  <a:srgbClr val="414042"/>
                </a:solidFill>
                <a:effectLst/>
                <a:uLnTx/>
                <a:uFillTx/>
                <a:latin typeface="Tahoma"/>
                <a:ea typeface="+mn-ea"/>
                <a:cs typeface="Tahoma"/>
              </a:rPr>
              <a:t>s  </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99" normalizeH="0" baseline="0" noProof="0" dirty="0">
                <a:ln>
                  <a:noFill/>
                </a:ln>
                <a:solidFill>
                  <a:srgbClr val="414042"/>
                </a:solidFill>
                <a:effectLst/>
                <a:uLnTx/>
                <a:uFillTx/>
                <a:latin typeface="Tahoma"/>
                <a:ea typeface="+mn-ea"/>
                <a:cs typeface="Tahoma"/>
              </a:rPr>
              <a:t>a</a:t>
            </a:r>
            <a:r>
              <a:rPr kumimoji="0" sz="614" b="0" i="0" u="none" strike="noStrike" kern="1200" cap="none" spc="-160" normalizeH="0" baseline="0" noProof="0" dirty="0">
                <a:ln>
                  <a:noFill/>
                </a:ln>
                <a:solidFill>
                  <a:srgbClr val="414042"/>
                </a:solidFill>
                <a:effectLst/>
                <a:uLnTx/>
                <a:uFillTx/>
                <a:latin typeface="Tahoma"/>
                <a:ea typeface="+mn-ea"/>
                <a:cs typeface="Tahoma"/>
              </a:rPr>
              <a:t>m</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65" normalizeH="0" baseline="0" noProof="0" dirty="0">
                <a:ln>
                  <a:noFill/>
                </a:ln>
                <a:solidFill>
                  <a:srgbClr val="414042"/>
                </a:solidFill>
                <a:effectLst/>
                <a:uLnTx/>
                <a:uFillTx/>
                <a:latin typeface="Tahoma"/>
                <a:ea typeface="+mn-ea"/>
                <a:cs typeface="Tahoma"/>
              </a:rPr>
              <a:t>r</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92" normalizeH="0" baseline="0" noProof="0" dirty="0">
                <a:ln>
                  <a:noFill/>
                </a:ln>
                <a:solidFill>
                  <a:srgbClr val="414042"/>
                </a:solidFill>
                <a:effectLst/>
                <a:uLnTx/>
                <a:uFillTx/>
                <a:latin typeface="Tahoma"/>
                <a:ea typeface="+mn-ea"/>
                <a:cs typeface="Tahoma"/>
              </a:rPr>
              <a:t>x</a:t>
            </a:r>
            <a:r>
              <a:rPr kumimoji="0" sz="614" b="0" i="0" u="none" strike="noStrike" kern="1200" cap="none" spc="-61" normalizeH="0" baseline="0" noProof="0" dirty="0">
                <a:ln>
                  <a:noFill/>
                </a:ln>
                <a:solidFill>
                  <a:srgbClr val="414042"/>
                </a:solidFill>
                <a:effectLst/>
                <a:uLnTx/>
                <a:uFillTx/>
                <a:latin typeface="Tahoma"/>
                <a:ea typeface="+mn-ea"/>
                <a:cs typeface="Tahoma"/>
              </a:rPr>
              <a:t>-</a:t>
            </a:r>
            <a:r>
              <a:rPr kumimoji="0" sz="614" b="0" i="0" u="none" strike="noStrike" kern="1200" cap="none" spc="-89" normalizeH="0" baseline="0" noProof="0" dirty="0">
                <a:ln>
                  <a:noFill/>
                </a:ln>
                <a:solidFill>
                  <a:srgbClr val="414042"/>
                </a:solidFill>
                <a:effectLst/>
                <a:uLnTx/>
                <a:uFillTx/>
                <a:latin typeface="Tahoma"/>
                <a:ea typeface="+mn-ea"/>
                <a:cs typeface="Tahoma"/>
              </a:rPr>
              <a:t>at</a:t>
            </a:r>
            <a:r>
              <a:rPr kumimoji="0" sz="614" b="0" i="0" u="none" strike="noStrike" kern="1200" cap="none" spc="-68" normalizeH="0" baseline="0" noProof="0" dirty="0">
                <a:ln>
                  <a:noFill/>
                </a:ln>
                <a:solidFill>
                  <a:srgbClr val="414042"/>
                </a:solidFill>
                <a:effectLst/>
                <a:uLnTx/>
                <a:uFillTx/>
                <a:latin typeface="Tahoma"/>
                <a:ea typeface="+mn-ea"/>
                <a:cs typeface="Tahoma"/>
              </a:rPr>
              <a:t>-</a:t>
            </a:r>
            <a:r>
              <a:rPr kumimoji="0" sz="614" b="0" i="0" u="none" strike="noStrike" kern="1200" cap="none" spc="-106" normalizeH="0" baseline="0" noProof="0" dirty="0">
                <a:ln>
                  <a:noFill/>
                </a:ln>
                <a:solidFill>
                  <a:srgbClr val="414042"/>
                </a:solidFill>
                <a:effectLst/>
                <a:uLnTx/>
                <a:uFillTx/>
                <a:latin typeface="Tahoma"/>
                <a:ea typeface="+mn-ea"/>
                <a:cs typeface="Tahoma"/>
              </a:rPr>
              <a:t>b</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61" normalizeH="0" baseline="0" noProof="0" dirty="0">
                <a:ln>
                  <a:noFill/>
                </a:ln>
                <a:solidFill>
                  <a:srgbClr val="414042"/>
                </a:solidFill>
                <a:effectLst/>
                <a:uLnTx/>
                <a:uFillTx/>
                <a:latin typeface="Tahoma"/>
                <a:ea typeface="+mn-ea"/>
                <a:cs typeface="Tahoma"/>
              </a:rPr>
              <a:t>r</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5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25" name="object 25"/>
          <p:cNvGrpSpPr/>
          <p:nvPr/>
        </p:nvGrpSpPr>
        <p:grpSpPr>
          <a:xfrm>
            <a:off x="8005328" y="1164214"/>
            <a:ext cx="992332" cy="515649"/>
            <a:chOff x="10572748" y="1707514"/>
            <a:chExt cx="1455420" cy="756285"/>
          </a:xfrm>
        </p:grpSpPr>
        <p:sp>
          <p:nvSpPr>
            <p:cNvPr id="26" name="object 26"/>
            <p:cNvSpPr/>
            <p:nvPr/>
          </p:nvSpPr>
          <p:spPr>
            <a:xfrm>
              <a:off x="10654030" y="1784350"/>
              <a:ext cx="1367790" cy="673100"/>
            </a:xfrm>
            <a:custGeom>
              <a:avLst/>
              <a:gdLst/>
              <a:ahLst/>
              <a:cxnLst/>
              <a:rect l="l" t="t" r="r" b="b"/>
              <a:pathLst>
                <a:path w="1367790" h="673100">
                  <a:moveTo>
                    <a:pt x="0" y="0"/>
                  </a:moveTo>
                  <a:lnTo>
                    <a:pt x="0" y="673100"/>
                  </a:lnTo>
                  <a:lnTo>
                    <a:pt x="1299210" y="673100"/>
                  </a:lnTo>
                  <a:lnTo>
                    <a:pt x="1367790" y="604520"/>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27" name="object 27"/>
            <p:cNvPicPr/>
            <p:nvPr/>
          </p:nvPicPr>
          <p:blipFill>
            <a:blip r:embed="rId5" cstate="print"/>
            <a:stretch>
              <a:fillRect/>
            </a:stretch>
          </p:blipFill>
          <p:spPr>
            <a:xfrm>
              <a:off x="10572748" y="1707514"/>
              <a:ext cx="160019" cy="160019"/>
            </a:xfrm>
            <a:prstGeom prst="rect">
              <a:avLst/>
            </a:prstGeom>
          </p:spPr>
        </p:pic>
      </p:grpSp>
      <p:sp>
        <p:nvSpPr>
          <p:cNvPr id="28" name="object 28"/>
          <p:cNvSpPr txBox="1"/>
          <p:nvPr/>
        </p:nvSpPr>
        <p:spPr>
          <a:xfrm>
            <a:off x="8134299" y="1286048"/>
            <a:ext cx="723900" cy="292283"/>
          </a:xfrm>
          <a:prstGeom prst="rect">
            <a:avLst/>
          </a:prstGeom>
        </p:spPr>
        <p:txBody>
          <a:bodyPr vert="horz" wrap="square" lIns="0" tIns="8659" rIns="0" bIns="0" rtlCol="0">
            <a:spAutoFit/>
          </a:bodyPr>
          <a:lstStyle/>
          <a:p>
            <a:pPr marL="8659" marR="3464" lvl="0" indent="0" algn="l" defTabSz="914400" rtl="0" eaLnBrk="1" fontAlgn="auto" latinLnBrk="0" hangingPunct="1">
              <a:lnSpc>
                <a:spcPct val="100000"/>
              </a:lnSpc>
              <a:spcBef>
                <a:spcPts val="68"/>
              </a:spcBef>
              <a:spcAft>
                <a:spcPts val="0"/>
              </a:spcAft>
              <a:buClrTx/>
              <a:buSzTx/>
              <a:buFontTx/>
              <a:buNone/>
              <a:tabLst/>
              <a:defRPr/>
            </a:pPr>
            <a:r>
              <a:rPr kumimoji="0" sz="614" b="0" i="0" u="none" strike="noStrike" kern="1200" cap="none" spc="-147" normalizeH="0" baseline="0" noProof="0" dirty="0">
                <a:ln>
                  <a:noFill/>
                </a:ln>
                <a:solidFill>
                  <a:srgbClr val="414042"/>
                </a:solidFill>
                <a:effectLst/>
                <a:uLnTx/>
                <a:uFillTx/>
                <a:latin typeface="Tahoma"/>
                <a:ea typeface="+mn-ea"/>
                <a:cs typeface="Tahoma"/>
              </a:rPr>
              <a:t>U</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48"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85" normalizeH="0" baseline="0" noProof="0" dirty="0">
                <a:ln>
                  <a:noFill/>
                </a:ln>
                <a:solidFill>
                  <a:srgbClr val="414042"/>
                </a:solidFill>
                <a:effectLst/>
                <a:uLnTx/>
                <a:uFillTx/>
                <a:latin typeface="Tahoma"/>
                <a:ea typeface="+mn-ea"/>
                <a:cs typeface="Tahoma"/>
              </a:rPr>
              <a:t>n  </a:t>
            </a:r>
            <a:r>
              <a:rPr kumimoji="0" sz="614" b="0" i="0" u="none" strike="noStrike" kern="1200" cap="none" spc="-99" normalizeH="0" baseline="0" noProof="0" dirty="0">
                <a:ln>
                  <a:noFill/>
                </a:ln>
                <a:solidFill>
                  <a:srgbClr val="414042"/>
                </a:solidFill>
                <a:effectLst/>
                <a:uLnTx/>
                <a:uFillTx/>
                <a:latin typeface="Tahoma"/>
                <a:ea typeface="+mn-ea"/>
                <a:cs typeface="Tahoma"/>
              </a:rPr>
              <a:t>af</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g</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v</a:t>
            </a:r>
            <a:r>
              <a:rPr kumimoji="0" sz="614" b="0" i="0" u="none" strike="noStrike" kern="1200" cap="none" spc="-116" normalizeH="0" baseline="0" noProof="0" dirty="0">
                <a:ln>
                  <a:noFill/>
                </a:ln>
                <a:solidFill>
                  <a:srgbClr val="414042"/>
                </a:solidFill>
                <a:effectLst/>
                <a:uLnTx/>
                <a:uFillTx/>
                <a:latin typeface="Tahoma"/>
                <a:ea typeface="+mn-ea"/>
                <a:cs typeface="Tahoma"/>
              </a:rPr>
              <a:t>en</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72" normalizeH="0" baseline="0" noProof="0" dirty="0">
                <a:ln>
                  <a:noFill/>
                </a:ln>
                <a:solidFill>
                  <a:srgbClr val="414042"/>
                </a:solidFill>
                <a:effectLst/>
                <a:uLnTx/>
                <a:uFillTx/>
                <a:latin typeface="Tahoma"/>
                <a:ea typeface="+mn-ea"/>
                <a:cs typeface="Tahoma"/>
              </a:rPr>
              <a:t>r  </a:t>
            </a:r>
            <a:r>
              <a:rPr kumimoji="0" sz="614" b="0" i="0" u="none" strike="noStrike" kern="1200" cap="none" spc="-61" normalizeH="0" baseline="0" noProof="0" dirty="0">
                <a:ln>
                  <a:noFill/>
                </a:ln>
                <a:solidFill>
                  <a:srgbClr val="414042"/>
                </a:solidFill>
                <a:effectLst/>
                <a:uLnTx/>
                <a:uFillTx/>
                <a:latin typeface="Tahoma"/>
                <a:ea typeface="+mn-ea"/>
                <a:cs typeface="Tahoma"/>
              </a:rPr>
              <a:t>preference.</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29" name="object 29"/>
          <p:cNvGrpSpPr/>
          <p:nvPr/>
        </p:nvGrpSpPr>
        <p:grpSpPr>
          <a:xfrm>
            <a:off x="9049614" y="1164214"/>
            <a:ext cx="990600" cy="789709"/>
            <a:chOff x="12104367" y="1707514"/>
            <a:chExt cx="1452880" cy="1158240"/>
          </a:xfrm>
        </p:grpSpPr>
        <p:sp>
          <p:nvSpPr>
            <p:cNvPr id="30" name="object 30"/>
            <p:cNvSpPr/>
            <p:nvPr/>
          </p:nvSpPr>
          <p:spPr>
            <a:xfrm>
              <a:off x="12183110" y="1784350"/>
              <a:ext cx="1367790" cy="1075055"/>
            </a:xfrm>
            <a:custGeom>
              <a:avLst/>
              <a:gdLst/>
              <a:ahLst/>
              <a:cxnLst/>
              <a:rect l="l" t="t" r="r" b="b"/>
              <a:pathLst>
                <a:path w="1367790" h="1075055">
                  <a:moveTo>
                    <a:pt x="0" y="0"/>
                  </a:moveTo>
                  <a:lnTo>
                    <a:pt x="0" y="1075055"/>
                  </a:lnTo>
                  <a:lnTo>
                    <a:pt x="1299210" y="1075055"/>
                  </a:lnTo>
                  <a:lnTo>
                    <a:pt x="1367790" y="1006475"/>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31" name="object 31"/>
            <p:cNvPicPr/>
            <p:nvPr/>
          </p:nvPicPr>
          <p:blipFill>
            <a:blip r:embed="rId6" cstate="print"/>
            <a:stretch>
              <a:fillRect/>
            </a:stretch>
          </p:blipFill>
          <p:spPr>
            <a:xfrm>
              <a:off x="12104367" y="1707514"/>
              <a:ext cx="160019" cy="160019"/>
            </a:xfrm>
            <a:prstGeom prst="rect">
              <a:avLst/>
            </a:prstGeom>
          </p:spPr>
        </p:pic>
      </p:grpSp>
      <p:sp>
        <p:nvSpPr>
          <p:cNvPr id="32" name="object 32"/>
          <p:cNvSpPr txBox="1"/>
          <p:nvPr/>
        </p:nvSpPr>
        <p:spPr>
          <a:xfrm>
            <a:off x="9177547" y="1286049"/>
            <a:ext cx="758103" cy="575385"/>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33" normalizeH="0" baseline="0" noProof="0" dirty="0">
                <a:ln>
                  <a:noFill/>
                </a:ln>
                <a:solidFill>
                  <a:srgbClr val="414042"/>
                </a:solidFill>
                <a:effectLst/>
                <a:uLnTx/>
                <a:uFillTx/>
                <a:latin typeface="Tahoma"/>
                <a:ea typeface="+mn-ea"/>
                <a:cs typeface="Tahoma"/>
              </a:rPr>
              <a:t>A</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2" normalizeH="0" baseline="0" noProof="0" dirty="0">
                <a:ln>
                  <a:noFill/>
                </a:ln>
                <a:solidFill>
                  <a:srgbClr val="414042"/>
                </a:solidFill>
                <a:effectLst/>
                <a:uLnTx/>
                <a:uFillTx/>
                <a:latin typeface="Tahoma"/>
                <a:ea typeface="+mn-ea"/>
                <a:cs typeface="Tahoma"/>
              </a:rPr>
              <a:t>k</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30" normalizeH="0" baseline="0" noProof="0" dirty="0">
                <a:ln>
                  <a:noFill/>
                </a:ln>
                <a:solidFill>
                  <a:srgbClr val="414042"/>
                </a:solidFill>
                <a:effectLst/>
                <a:uLnTx/>
                <a:uFillTx/>
                <a:latin typeface="Tahoma"/>
                <a:ea typeface="+mn-ea"/>
                <a:cs typeface="Tahoma"/>
              </a:rPr>
              <a:t>b</a:t>
            </a:r>
            <a:r>
              <a:rPr kumimoji="0" sz="614" b="0" i="0" u="none" strike="noStrike" kern="1200" cap="none" spc="-48"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que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65" normalizeH="0" baseline="0" noProof="0" dirty="0">
                <a:ln>
                  <a:noFill/>
                </a:ln>
                <a:solidFill>
                  <a:srgbClr val="414042"/>
                </a:solidFill>
                <a:effectLst/>
                <a:uLnTx/>
                <a:uFillTx/>
                <a:latin typeface="Tahoma"/>
                <a:ea typeface="+mn-ea"/>
                <a:cs typeface="Tahoma"/>
              </a:rPr>
              <a:t>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t  </a:t>
            </a:r>
            <a:r>
              <a:rPr kumimoji="0" sz="614" b="0" i="0" u="none" strike="noStrike" kern="1200" cap="none" spc="-123" normalizeH="0" baseline="0" noProof="0" dirty="0">
                <a:ln>
                  <a:noFill/>
                </a:ln>
                <a:solidFill>
                  <a:srgbClr val="414042"/>
                </a:solidFill>
                <a:effectLst/>
                <a:uLnTx/>
                <a:uFillTx/>
                <a:latin typeface="Tahoma"/>
                <a:ea typeface="+mn-ea"/>
                <a:cs typeface="Tahoma"/>
              </a:rPr>
              <a:t>ne</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06" normalizeH="0" baseline="0" noProof="0" dirty="0">
                <a:ln>
                  <a:noFill/>
                </a:ln>
                <a:solidFill>
                  <a:srgbClr val="414042"/>
                </a:solidFill>
                <a:effectLst/>
                <a:uLnTx/>
                <a:uFillTx/>
                <a:latin typeface="Tahoma"/>
                <a:ea typeface="+mn-ea"/>
                <a:cs typeface="Tahoma"/>
              </a:rPr>
              <a:t>sa</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09" normalizeH="0" baseline="0" noProof="0" dirty="0">
                <a:ln>
                  <a:noFill/>
                </a:ln>
                <a:solidFill>
                  <a:srgbClr val="414042"/>
                </a:solidFill>
                <a:effectLst/>
                <a:uLnTx/>
                <a:uFillTx/>
                <a:latin typeface="Tahoma"/>
                <a:ea typeface="+mn-ea"/>
                <a:cs typeface="Tahoma"/>
              </a:rPr>
              <a:t>y</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44"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ng</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30" normalizeH="0" baseline="0" noProof="0" dirty="0">
                <a:ln>
                  <a:noFill/>
                </a:ln>
                <a:solidFill>
                  <a:srgbClr val="414042"/>
                </a:solidFill>
                <a:effectLst/>
                <a:uLnTx/>
                <a:uFillTx/>
                <a:latin typeface="Tahoma"/>
                <a:ea typeface="+mn-ea"/>
                <a:cs typeface="Tahoma"/>
              </a:rPr>
              <a:t>g</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85" normalizeH="0" baseline="0" noProof="0" dirty="0">
                <a:ln>
                  <a:noFill/>
                </a:ln>
                <a:solidFill>
                  <a:srgbClr val="414042"/>
                </a:solidFill>
                <a:effectLst/>
                <a:uLnTx/>
                <a:uFillTx/>
                <a:latin typeface="Tahoma"/>
                <a:ea typeface="+mn-ea"/>
                <a:cs typeface="Tahoma"/>
              </a:rPr>
              <a:t>e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nd</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dua</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he</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nd</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d</a:t>
            </a:r>
            <a:r>
              <a:rPr kumimoji="0" sz="614" b="0" i="0" u="none" strike="noStrike" kern="1200" cap="none" spc="-99" normalizeH="0" baseline="0" noProof="0" dirty="0">
                <a:ln>
                  <a:noFill/>
                </a:ln>
                <a:solidFill>
                  <a:srgbClr val="414042"/>
                </a:solidFill>
                <a:effectLst/>
                <a:uLnTx/>
                <a:uFillTx/>
                <a:latin typeface="Tahoma"/>
                <a:ea typeface="+mn-ea"/>
                <a:cs typeface="Tahoma"/>
              </a:rPr>
              <a:t>u</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41" normalizeH="0" baseline="0" noProof="0" dirty="0">
                <a:ln>
                  <a:noFill/>
                </a:ln>
                <a:solidFill>
                  <a:srgbClr val="414042"/>
                </a:solidFill>
                <a:effectLst/>
                <a:uLnTx/>
                <a:uFillTx/>
                <a:latin typeface="Tahoma"/>
                <a:ea typeface="+mn-ea"/>
                <a:cs typeface="Tahoma"/>
              </a:rPr>
              <a:t>l</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67" normalizeH="0" baseline="0" noProof="0" dirty="0">
                <a:ln>
                  <a:noFill/>
                </a:ln>
                <a:solidFill>
                  <a:srgbClr val="414042"/>
                </a:solidFill>
                <a:effectLst/>
                <a:uLnTx/>
                <a:uFillTx/>
                <a:latin typeface="Tahoma"/>
                <a:ea typeface="+mn-ea"/>
                <a:cs typeface="Tahoma"/>
              </a:rPr>
              <a:t>m</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68" normalizeH="0" baseline="0" noProof="0" dirty="0">
                <a:ln>
                  <a:noFill/>
                </a:ln>
                <a:solidFill>
                  <a:srgbClr val="414042"/>
                </a:solidFill>
                <a:effectLst/>
                <a:uLnTx/>
                <a:uFillTx/>
                <a:latin typeface="Tahoma"/>
                <a:ea typeface="+mn-ea"/>
                <a:cs typeface="Tahoma"/>
              </a:rPr>
              <a:t>y  </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51" normalizeH="0" baseline="0" noProof="0" dirty="0">
                <a:ln>
                  <a:noFill/>
                </a:ln>
                <a:solidFill>
                  <a:srgbClr val="414042"/>
                </a:solidFill>
                <a:effectLst/>
                <a:uLnTx/>
                <a:uFillTx/>
                <a:latin typeface="Tahoma"/>
                <a:ea typeface="+mn-ea"/>
                <a:cs typeface="Tahoma"/>
              </a:rPr>
              <a:t>l</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un</a:t>
            </a:r>
            <a:r>
              <a:rPr kumimoji="0" sz="614" b="0" i="0" u="none" strike="noStrike" kern="1200" cap="none" spc="-106" normalizeH="0" baseline="0" noProof="0" dirty="0">
                <a:ln>
                  <a:noFill/>
                </a:ln>
                <a:solidFill>
                  <a:srgbClr val="414042"/>
                </a:solidFill>
                <a:effectLst/>
                <a:uLnTx/>
                <a:uFillTx/>
                <a:latin typeface="Tahoma"/>
                <a:ea typeface="+mn-ea"/>
                <a:cs typeface="Tahoma"/>
              </a:rPr>
              <a:t>sa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se</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106" normalizeH="0" baseline="0" noProof="0" dirty="0">
                <a:ln>
                  <a:noFill/>
                </a:ln>
                <a:solidFill>
                  <a:srgbClr val="414042"/>
                </a:solidFill>
                <a:effectLst/>
                <a:uLnTx/>
                <a:uFillTx/>
                <a:latin typeface="Tahoma"/>
                <a:ea typeface="+mn-ea"/>
                <a:cs typeface="Tahoma"/>
              </a:rPr>
              <a:t>v</a:t>
            </a:r>
            <a:r>
              <a:rPr kumimoji="0" sz="614" b="0" i="0" u="none" strike="noStrike" kern="1200" cap="none" spc="-85" normalizeH="0" baseline="0" noProof="0" dirty="0">
                <a:ln>
                  <a:noFill/>
                </a:ln>
                <a:solidFill>
                  <a:srgbClr val="414042"/>
                </a:solidFill>
                <a:effectLst/>
                <a:uLnTx/>
                <a:uFillTx/>
                <a:latin typeface="Tahoma"/>
                <a:ea typeface="+mn-ea"/>
                <a:cs typeface="Tahoma"/>
              </a:rPr>
              <a:t>e  </a:t>
            </a:r>
            <a:r>
              <a:rPr kumimoji="0" sz="614" b="0" i="0" u="none" strike="noStrike" kern="1200" cap="none" spc="-89" normalizeH="0" baseline="0" noProof="0" dirty="0">
                <a:ln>
                  <a:noFill/>
                </a:ln>
                <a:solidFill>
                  <a:srgbClr val="414042"/>
                </a:solidFill>
                <a:effectLst/>
                <a:uLnTx/>
                <a:uFillTx/>
                <a:latin typeface="Tahoma"/>
                <a:ea typeface="+mn-ea"/>
                <a:cs typeface="Tahoma"/>
              </a:rPr>
              <a:t>before</a:t>
            </a:r>
            <a:r>
              <a:rPr kumimoji="0" sz="614" b="0" i="0" u="none" strike="noStrike" kern="1200" cap="none" spc="116"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outreach/engagement </a:t>
            </a:r>
            <a:r>
              <a:rPr kumimoji="0" sz="614" b="0" i="0" u="none" strike="noStrike" kern="1200" cap="none" spc="-95" normalizeH="0" baseline="0" noProof="0" dirty="0">
                <a:ln>
                  <a:noFill/>
                </a:ln>
                <a:solidFill>
                  <a:srgbClr val="414042"/>
                </a:solidFill>
                <a:effectLst/>
                <a:uLnTx/>
                <a:uFillTx/>
                <a:latin typeface="Tahoma"/>
                <a:ea typeface="+mn-ea"/>
                <a:cs typeface="Tahoma"/>
              </a:rPr>
              <a:t> </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33" name="object 33"/>
          <p:cNvSpPr/>
          <p:nvPr/>
        </p:nvSpPr>
        <p:spPr>
          <a:xfrm>
            <a:off x="1047966" y="2113684"/>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34" name="object 34"/>
          <p:cNvSpPr/>
          <p:nvPr/>
        </p:nvSpPr>
        <p:spPr>
          <a:xfrm>
            <a:off x="7012564" y="2056967"/>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35" name="object 35"/>
          <p:cNvGrpSpPr/>
          <p:nvPr/>
        </p:nvGrpSpPr>
        <p:grpSpPr>
          <a:xfrm>
            <a:off x="1059439" y="2112818"/>
            <a:ext cx="2031423" cy="671513"/>
            <a:chOff x="385444" y="3098799"/>
            <a:chExt cx="2979420" cy="984885"/>
          </a:xfrm>
        </p:grpSpPr>
        <p:sp>
          <p:nvSpPr>
            <p:cNvPr id="36" name="object 36"/>
            <p:cNvSpPr/>
            <p:nvPr/>
          </p:nvSpPr>
          <p:spPr>
            <a:xfrm>
              <a:off x="463550" y="3175635"/>
              <a:ext cx="2894965" cy="901700"/>
            </a:xfrm>
            <a:custGeom>
              <a:avLst/>
              <a:gdLst/>
              <a:ahLst/>
              <a:cxnLst/>
              <a:rect l="l" t="t" r="r" b="b"/>
              <a:pathLst>
                <a:path w="2894965" h="901700">
                  <a:moveTo>
                    <a:pt x="0" y="0"/>
                  </a:moveTo>
                  <a:lnTo>
                    <a:pt x="0" y="901700"/>
                  </a:lnTo>
                  <a:lnTo>
                    <a:pt x="2826385" y="901700"/>
                  </a:lnTo>
                  <a:lnTo>
                    <a:pt x="2894965" y="833119"/>
                  </a:lnTo>
                  <a:lnTo>
                    <a:pt x="289496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37" name="object 37"/>
            <p:cNvPicPr/>
            <p:nvPr/>
          </p:nvPicPr>
          <p:blipFill>
            <a:blip r:embed="rId4" cstate="print"/>
            <a:stretch>
              <a:fillRect/>
            </a:stretch>
          </p:blipFill>
          <p:spPr>
            <a:xfrm>
              <a:off x="385444" y="3098799"/>
              <a:ext cx="160019" cy="160019"/>
            </a:xfrm>
            <a:prstGeom prst="rect">
              <a:avLst/>
            </a:prstGeom>
          </p:spPr>
        </p:pic>
      </p:grpSp>
      <p:sp>
        <p:nvSpPr>
          <p:cNvPr id="38" name="object 38"/>
          <p:cNvSpPr txBox="1"/>
          <p:nvPr/>
        </p:nvSpPr>
        <p:spPr>
          <a:xfrm>
            <a:off x="1185899" y="2234738"/>
            <a:ext cx="1786803" cy="480872"/>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299"/>
              </a:lnSpc>
              <a:spcBef>
                <a:spcPts val="65"/>
              </a:spcBef>
              <a:spcAft>
                <a:spcPts val="0"/>
              </a:spcAft>
              <a:buClrTx/>
              <a:buSzTx/>
              <a:buFontTx/>
              <a:buNone/>
              <a:tabLst/>
              <a:defRPr/>
            </a:pPr>
            <a:r>
              <a:rPr kumimoji="0" sz="614" b="0" i="0" u="none" strike="noStrike" kern="1200" cap="none" spc="-78" normalizeH="0" baseline="0" noProof="0" dirty="0">
                <a:ln>
                  <a:noFill/>
                </a:ln>
                <a:solidFill>
                  <a:srgbClr val="414042"/>
                </a:solidFill>
                <a:effectLst/>
                <a:uLnTx/>
                <a:uFillTx/>
                <a:latin typeface="Tahoma"/>
                <a:ea typeface="+mn-ea"/>
                <a:cs typeface="Tahoma"/>
              </a:rPr>
              <a:t>If </a:t>
            </a:r>
            <a:r>
              <a:rPr kumimoji="0" sz="614" b="0" i="0" u="none" strike="noStrike" kern="1200" cap="none" spc="-106" normalizeH="0" baseline="0" noProof="0" dirty="0">
                <a:ln>
                  <a:noFill/>
                </a:ln>
                <a:solidFill>
                  <a:srgbClr val="414042"/>
                </a:solidFill>
                <a:effectLst/>
                <a:uLnTx/>
                <a:uFillTx/>
                <a:latin typeface="Tahoma"/>
                <a:ea typeface="+mn-ea"/>
                <a:cs typeface="Tahoma"/>
              </a:rPr>
              <a:t>the</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person</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is</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feeling</a:t>
            </a:r>
            <a:r>
              <a:rPr kumimoji="0" sz="614" b="0" i="0" u="none" strike="noStrike" kern="1200" cap="none" spc="106"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respected,</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they</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39" normalizeH="0" baseline="0" noProof="0" dirty="0">
                <a:ln>
                  <a:noFill/>
                </a:ln>
                <a:solidFill>
                  <a:srgbClr val="414042"/>
                </a:solidFill>
                <a:effectLst/>
                <a:uLnTx/>
                <a:uFillTx/>
                <a:latin typeface="Tahoma"/>
                <a:ea typeface="+mn-ea"/>
                <a:cs typeface="Tahoma"/>
              </a:rPr>
              <a:t>may</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give</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important</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information </a:t>
            </a:r>
            <a:r>
              <a:rPr kumimoji="0" sz="614" b="0" i="0" u="none" strike="noStrike" kern="1200" cap="none" spc="-95"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123" normalizeH="0" baseline="0" noProof="0" dirty="0">
                <a:ln>
                  <a:noFill/>
                </a:ln>
                <a:solidFill>
                  <a:srgbClr val="414042"/>
                </a:solidFill>
                <a:effectLst/>
                <a:uLnTx/>
                <a:uFillTx/>
                <a:latin typeface="Tahoma"/>
                <a:ea typeface="+mn-ea"/>
                <a:cs typeface="Tahoma"/>
              </a:rPr>
              <a:t>ud</a:t>
            </a:r>
            <a:r>
              <a:rPr kumimoji="0" sz="614" b="0" i="0" u="none" strike="noStrike" kern="1200" cap="none" spc="-116" normalizeH="0" baseline="0" noProof="0" dirty="0">
                <a:ln>
                  <a:noFill/>
                </a:ln>
                <a:solidFill>
                  <a:srgbClr val="414042"/>
                </a:solidFill>
                <a:effectLst/>
                <a:uLnTx/>
                <a:uFillTx/>
                <a:latin typeface="Tahoma"/>
                <a:ea typeface="+mn-ea"/>
                <a:cs typeface="Tahoma"/>
              </a:rPr>
              <a:t>ed</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06" normalizeH="0" baseline="0" noProof="0" dirty="0">
                <a:ln>
                  <a:noFill/>
                </a:ln>
                <a:solidFill>
                  <a:srgbClr val="414042"/>
                </a:solidFill>
                <a:effectLst/>
                <a:uLnTx/>
                <a:uFillTx/>
                <a:latin typeface="Tahoma"/>
                <a:ea typeface="+mn-ea"/>
                <a:cs typeface="Tahoma"/>
              </a:rPr>
              <a:t>se</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73" normalizeH="0" baseline="0" noProof="0" dirty="0">
                <a:ln>
                  <a:noFill/>
                </a:ln>
                <a:solidFill>
                  <a:srgbClr val="414042"/>
                </a:solidFill>
                <a:effectLst/>
                <a:uLnTx/>
                <a:uFillTx/>
                <a:latin typeface="Tahoma"/>
                <a:ea typeface="+mn-ea"/>
                <a:cs typeface="Tahoma"/>
              </a:rPr>
              <a:t>w</a:t>
            </a:r>
            <a:r>
              <a:rPr kumimoji="0" sz="614" b="0" i="0" u="none" strike="noStrike" kern="1200" cap="none" spc="-55" normalizeH="0" baseline="0" noProof="0" dirty="0">
                <a:ln>
                  <a:noFill/>
                </a:ln>
                <a:solidFill>
                  <a:srgbClr val="414042"/>
                </a:solidFill>
                <a:effectLst/>
                <a:uLnTx/>
                <a:uFillTx/>
                <a:latin typeface="Tahoma"/>
                <a:ea typeface="+mn-ea"/>
                <a:cs typeface="Tahoma"/>
              </a:rPr>
              <a:t>il</a:t>
            </a:r>
            <a:r>
              <a:rPr kumimoji="0" sz="614" b="0" i="0" u="none" strike="noStrike" kern="1200" cap="none" spc="-51" normalizeH="0" baseline="0" noProof="0" dirty="0">
                <a:ln>
                  <a:noFill/>
                </a:ln>
                <a:solidFill>
                  <a:srgbClr val="414042"/>
                </a:solidFill>
                <a:effectLst/>
                <a:uLnTx/>
                <a:uFillTx/>
                <a:latin typeface="Tahoma"/>
                <a:ea typeface="+mn-ea"/>
                <a:cs typeface="Tahoma"/>
              </a:rPr>
              <a:t>l</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as</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85" normalizeH="0" baseline="0" noProof="0" dirty="0">
                <a:ln>
                  <a:noFill/>
                </a:ln>
                <a:solidFill>
                  <a:srgbClr val="414042"/>
                </a:solidFill>
                <a:effectLst/>
                <a:uLnTx/>
                <a:uFillTx/>
                <a:latin typeface="Tahoma"/>
                <a:ea typeface="+mn-ea"/>
                <a:cs typeface="Tahoma"/>
              </a:rPr>
              <a:t>st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nd</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82" normalizeH="0" baseline="0" noProof="0" dirty="0">
                <a:ln>
                  <a:noFill/>
                </a:ln>
                <a:solidFill>
                  <a:srgbClr val="414042"/>
                </a:solidFill>
                <a:effectLst/>
                <a:uLnTx/>
                <a:uFillTx/>
                <a:latin typeface="Tahoma"/>
                <a:ea typeface="+mn-ea"/>
                <a:cs typeface="Tahoma"/>
              </a:rPr>
              <a:t>vi</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89" normalizeH="0" baseline="0" noProof="0" dirty="0">
                <a:ln>
                  <a:noFill/>
                </a:ln>
                <a:solidFill>
                  <a:srgbClr val="414042"/>
                </a:solidFill>
                <a:effectLst/>
                <a:uLnTx/>
                <a:uFillTx/>
                <a:latin typeface="Tahoma"/>
                <a:ea typeface="+mn-ea"/>
                <a:cs typeface="Tahoma"/>
              </a:rPr>
              <a:t>es  </a:t>
            </a:r>
            <a:r>
              <a:rPr kumimoji="0" sz="614" b="0" i="0" u="none" strike="noStrike" kern="1200" cap="none" spc="-82" normalizeH="0" baseline="0" noProof="0" dirty="0">
                <a:ln>
                  <a:noFill/>
                </a:ln>
                <a:solidFill>
                  <a:srgbClr val="414042"/>
                </a:solidFill>
                <a:effectLst/>
                <a:uLnTx/>
                <a:uFillTx/>
                <a:latin typeface="Tahoma"/>
                <a:ea typeface="+mn-ea"/>
                <a:cs typeface="Tahoma"/>
              </a:rPr>
              <a:t>for</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the</a:t>
            </a:r>
            <a:r>
              <a:rPr kumimoji="0" sz="614" b="0" i="0" u="none" strike="noStrike" kern="1200" cap="none" spc="-75" normalizeH="0" baseline="0" noProof="0" dirty="0">
                <a:ln>
                  <a:noFill/>
                </a:ln>
                <a:solidFill>
                  <a:srgbClr val="414042"/>
                </a:solidFill>
                <a:effectLst/>
                <a:uLnTx/>
                <a:uFillTx/>
                <a:latin typeface="Tahoma"/>
                <a:ea typeface="+mn-ea"/>
                <a:cs typeface="Tahoma"/>
              </a:rPr>
              <a:t> </a:t>
            </a:r>
            <a:r>
              <a:rPr kumimoji="0" sz="614" b="0" i="0" u="none" strike="noStrike" kern="1200" cap="none" spc="-78" normalizeH="0" baseline="0" noProof="0" dirty="0">
                <a:ln>
                  <a:noFill/>
                </a:ln>
                <a:solidFill>
                  <a:srgbClr val="414042"/>
                </a:solidFill>
                <a:effectLst/>
                <a:uLnTx/>
                <a:uFillTx/>
                <a:latin typeface="Tahoma"/>
                <a:ea typeface="+mn-ea"/>
                <a:cs typeface="Tahoma"/>
              </a:rPr>
              <a:t>individual.</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For</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example,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based</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on</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the</a:t>
            </a:r>
            <a:r>
              <a:rPr kumimoji="0" sz="614" b="0" i="0" u="none" strike="noStrike" kern="1200" cap="none" spc="-75" normalizeH="0" baseline="0" noProof="0" dirty="0">
                <a:ln>
                  <a:noFill/>
                </a:ln>
                <a:solidFill>
                  <a:srgbClr val="414042"/>
                </a:solidFill>
                <a:effectLst/>
                <a:uLnTx/>
                <a:uFillTx/>
                <a:latin typeface="Tahoma"/>
                <a:ea typeface="+mn-ea"/>
                <a:cs typeface="Tahoma"/>
              </a:rPr>
              <a:t> </a:t>
            </a:r>
            <a:r>
              <a:rPr kumimoji="0" sz="614" b="0" i="0" u="none" strike="noStrike" kern="1200" cap="none" spc="-78" normalizeH="0" baseline="0" noProof="0" dirty="0">
                <a:ln>
                  <a:noFill/>
                </a:ln>
                <a:solidFill>
                  <a:srgbClr val="414042"/>
                </a:solidFill>
                <a:effectLst/>
                <a:uLnTx/>
                <a:uFillTx/>
                <a:latin typeface="Tahoma"/>
                <a:ea typeface="+mn-ea"/>
                <a:cs typeface="Tahoma"/>
              </a:rPr>
              <a:t>interaction,</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the</a:t>
            </a:r>
            <a:r>
              <a:rPr kumimoji="0" sz="614" b="0" i="0" u="none" strike="noStrike" kern="1200" cap="none" spc="-72" normalizeH="0" baseline="0" noProof="0" dirty="0">
                <a:ln>
                  <a:noFill/>
                </a:ln>
                <a:solidFill>
                  <a:srgbClr val="414042"/>
                </a:solidFill>
                <a:effectLst/>
                <a:uLnTx/>
                <a:uFillTx/>
                <a:latin typeface="Tahoma"/>
                <a:ea typeface="+mn-ea"/>
                <a:cs typeface="Tahoma"/>
              </a:rPr>
              <a:t> staff</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may</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be </a:t>
            </a:r>
            <a:r>
              <a:rPr kumimoji="0" sz="614" b="0" i="0" u="none" strike="noStrike" kern="1200" cap="none" spc="-89"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able</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to</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26" normalizeH="0" baseline="0" noProof="0" dirty="0">
                <a:ln>
                  <a:noFill/>
                </a:ln>
                <a:solidFill>
                  <a:srgbClr val="414042"/>
                </a:solidFill>
                <a:effectLst/>
                <a:uLnTx/>
                <a:uFillTx/>
                <a:latin typeface="Tahoma"/>
                <a:ea typeface="+mn-ea"/>
                <a:cs typeface="Tahoma"/>
              </a:rPr>
              <a:t>recommend</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services</a:t>
            </a:r>
            <a:r>
              <a:rPr kumimoji="0" sz="614" b="0" i="0" u="none" strike="noStrike" kern="1200" cap="none" spc="0"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to</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change</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the</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individuals</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ID</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along</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with</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risks </a:t>
            </a:r>
            <a:r>
              <a:rPr kumimoji="0" sz="614" b="0" i="0" u="none" strike="noStrike" kern="1200" cap="none" spc="-85"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b</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82" normalizeH="0" baseline="0" noProof="0" dirty="0">
                <a:ln>
                  <a:noFill/>
                </a:ln>
                <a:solidFill>
                  <a:srgbClr val="414042"/>
                </a:solidFill>
                <a:effectLst/>
                <a:uLnTx/>
                <a:uFillTx/>
                <a:latin typeface="Tahoma"/>
                <a:ea typeface="+mn-ea"/>
                <a:cs typeface="Tahoma"/>
              </a:rPr>
              <a:t>s.</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39" name="object 39"/>
          <p:cNvGrpSpPr/>
          <p:nvPr/>
        </p:nvGrpSpPr>
        <p:grpSpPr>
          <a:xfrm>
            <a:off x="3148444" y="2112818"/>
            <a:ext cx="2030990" cy="509588"/>
            <a:chOff x="3449318" y="3098799"/>
            <a:chExt cx="2978785" cy="747395"/>
          </a:xfrm>
        </p:grpSpPr>
        <p:sp>
          <p:nvSpPr>
            <p:cNvPr id="40" name="object 40"/>
            <p:cNvSpPr/>
            <p:nvPr/>
          </p:nvSpPr>
          <p:spPr>
            <a:xfrm>
              <a:off x="3526789" y="3175635"/>
              <a:ext cx="2894965" cy="664210"/>
            </a:xfrm>
            <a:custGeom>
              <a:avLst/>
              <a:gdLst/>
              <a:ahLst/>
              <a:cxnLst/>
              <a:rect l="l" t="t" r="r" b="b"/>
              <a:pathLst>
                <a:path w="2894965" h="664210">
                  <a:moveTo>
                    <a:pt x="0" y="0"/>
                  </a:moveTo>
                  <a:lnTo>
                    <a:pt x="0" y="664210"/>
                  </a:lnTo>
                  <a:lnTo>
                    <a:pt x="2826385" y="664210"/>
                  </a:lnTo>
                  <a:lnTo>
                    <a:pt x="2894965" y="595630"/>
                  </a:lnTo>
                  <a:lnTo>
                    <a:pt x="289496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41" name="object 41"/>
            <p:cNvPicPr/>
            <p:nvPr/>
          </p:nvPicPr>
          <p:blipFill>
            <a:blip r:embed="rId4" cstate="print"/>
            <a:stretch>
              <a:fillRect/>
            </a:stretch>
          </p:blipFill>
          <p:spPr>
            <a:xfrm>
              <a:off x="3449318" y="3098799"/>
              <a:ext cx="160019" cy="160019"/>
            </a:xfrm>
            <a:prstGeom prst="rect">
              <a:avLst/>
            </a:prstGeom>
          </p:spPr>
        </p:pic>
      </p:grpSp>
      <p:sp>
        <p:nvSpPr>
          <p:cNvPr id="42" name="object 42"/>
          <p:cNvSpPr txBox="1"/>
          <p:nvPr/>
        </p:nvSpPr>
        <p:spPr>
          <a:xfrm>
            <a:off x="3248061" y="2293320"/>
            <a:ext cx="1826635" cy="292283"/>
          </a:xfrm>
          <a:prstGeom prst="rect">
            <a:avLst/>
          </a:prstGeom>
        </p:spPr>
        <p:txBody>
          <a:bodyPr vert="horz" wrap="square" lIns="0" tIns="8659" rIns="0" bIns="0" rtlCol="0">
            <a:spAutoFit/>
          </a:bodyPr>
          <a:lstStyle/>
          <a:p>
            <a:pPr marL="8659" marR="3464" lvl="0" indent="0" algn="just" defTabSz="914400" rtl="0" eaLnBrk="1" fontAlgn="auto" latinLnBrk="0" hangingPunct="1">
              <a:lnSpc>
                <a:spcPct val="100000"/>
              </a:lnSpc>
              <a:spcBef>
                <a:spcPts val="68"/>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126"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staff</a:t>
            </a:r>
            <a:r>
              <a:rPr kumimoji="0" sz="614" b="0" i="0" u="none" strike="noStrike" kern="1200" cap="none" spc="-85"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person</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accepts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and</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uses</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the</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client’s </a:t>
            </a:r>
            <a:r>
              <a:rPr kumimoji="0" sz="614" b="0" i="0" u="none" strike="noStrike" kern="1200" cap="none" spc="-102" normalizeH="0" baseline="0" noProof="0" dirty="0">
                <a:ln>
                  <a:noFill/>
                </a:ln>
                <a:solidFill>
                  <a:srgbClr val="414042"/>
                </a:solidFill>
                <a:effectLst/>
                <a:uLnTx/>
                <a:uFillTx/>
                <a:latin typeface="Tahoma"/>
                <a:ea typeface="+mn-ea"/>
                <a:cs typeface="Tahoma"/>
              </a:rPr>
              <a:t>preferred</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133" normalizeH="0" baseline="0" noProof="0" dirty="0">
                <a:ln>
                  <a:noFill/>
                </a:ln>
                <a:solidFill>
                  <a:srgbClr val="414042"/>
                </a:solidFill>
                <a:effectLst/>
                <a:uLnTx/>
                <a:uFillTx/>
                <a:latin typeface="Tahoma"/>
                <a:ea typeface="+mn-ea"/>
                <a:cs typeface="Tahoma"/>
              </a:rPr>
              <a:t>name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and</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gender</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pro- </a:t>
            </a:r>
            <a:r>
              <a:rPr kumimoji="0" sz="614" b="0" i="0" u="none" strike="noStrike" kern="1200" cap="none" spc="-99"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noun</a:t>
            </a:r>
            <a:r>
              <a:rPr kumimoji="0" sz="614" b="0" i="0" u="none" strike="noStrike" kern="1200" cap="none" spc="-116"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regardless</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institutional</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documents</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or</a:t>
            </a:r>
            <a:r>
              <a:rPr kumimoji="0" sz="614" b="0" i="0" u="none" strike="noStrike" kern="1200" cap="none" spc="3"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sex-assigned</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at</a:t>
            </a:r>
            <a:r>
              <a:rPr kumimoji="0" sz="614" b="0" i="0" u="none" strike="noStrike" kern="1200" cap="none" spc="0"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birth.</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This</a:t>
            </a:r>
            <a:r>
              <a:rPr kumimoji="0" sz="614" b="0" i="0" u="none" strike="noStrike" kern="1200" cap="none" spc="-3"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allows </a:t>
            </a:r>
            <a:r>
              <a:rPr kumimoji="0" sz="614" b="0" i="0" u="none" strike="noStrike" kern="1200" cap="none" spc="-9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the</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client</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to</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feel</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26" normalizeH="0" baseline="0" noProof="0" dirty="0">
                <a:ln>
                  <a:noFill/>
                </a:ln>
                <a:solidFill>
                  <a:srgbClr val="414042"/>
                </a:solidFill>
                <a:effectLst/>
                <a:uLnTx/>
                <a:uFillTx/>
                <a:latin typeface="Tahoma"/>
                <a:ea typeface="+mn-ea"/>
                <a:cs typeface="Tahoma"/>
              </a:rPr>
              <a:t>more</a:t>
            </a:r>
            <a:r>
              <a:rPr kumimoji="0" sz="614" b="0" i="0" u="none" strike="noStrike" kern="1200" cap="none" spc="-8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comfortable</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and</a:t>
            </a:r>
            <a:r>
              <a:rPr kumimoji="0" sz="614" b="0" i="0" u="none" strike="noStrike" kern="1200" cap="none" spc="-95"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complete</a:t>
            </a:r>
            <a:r>
              <a:rPr kumimoji="0" sz="614" b="0" i="0" u="none" strike="noStrike" kern="1200" cap="none" spc="-10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the</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assessment</a:t>
            </a:r>
            <a:r>
              <a:rPr kumimoji="0" sz="614" b="0" i="0" u="none" strike="noStrike" kern="1200" cap="none" spc="-95"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process.</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43" name="object 43"/>
          <p:cNvSpPr/>
          <p:nvPr/>
        </p:nvSpPr>
        <p:spPr>
          <a:xfrm>
            <a:off x="5316682" y="2310678"/>
            <a:ext cx="61913" cy="174480"/>
          </a:xfrm>
          <a:custGeom>
            <a:avLst/>
            <a:gdLst/>
            <a:ahLst/>
            <a:cxnLst/>
            <a:rect l="l" t="t" r="r" b="b"/>
            <a:pathLst>
              <a:path w="90804" h="255904">
                <a:moveTo>
                  <a:pt x="90804" y="0"/>
                </a:moveTo>
                <a:lnTo>
                  <a:pt x="0" y="127635"/>
                </a:lnTo>
                <a:lnTo>
                  <a:pt x="90804" y="255904"/>
                </a:lnTo>
                <a:lnTo>
                  <a:pt x="90804" y="0"/>
                </a:lnTo>
                <a:close/>
              </a:path>
            </a:pathLst>
          </a:custGeom>
          <a:solidFill>
            <a:srgbClr val="0079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44" name="object 44"/>
          <p:cNvSpPr/>
          <p:nvPr/>
        </p:nvSpPr>
        <p:spPr>
          <a:xfrm>
            <a:off x="5472546" y="2600324"/>
            <a:ext cx="1246909" cy="183573"/>
          </a:xfrm>
          <a:custGeom>
            <a:avLst/>
            <a:gdLst/>
            <a:ahLst/>
            <a:cxnLst/>
            <a:rect l="l" t="t" r="r" b="b"/>
            <a:pathLst>
              <a:path w="1828800" h="269239">
                <a:moveTo>
                  <a:pt x="1828800" y="0"/>
                </a:moveTo>
                <a:lnTo>
                  <a:pt x="0" y="0"/>
                </a:lnTo>
                <a:lnTo>
                  <a:pt x="0" y="50165"/>
                </a:lnTo>
                <a:lnTo>
                  <a:pt x="914400" y="269240"/>
                </a:lnTo>
                <a:lnTo>
                  <a:pt x="1828800" y="50165"/>
                </a:lnTo>
                <a:lnTo>
                  <a:pt x="1828800" y="0"/>
                </a:lnTo>
                <a:close/>
              </a:path>
            </a:pathLst>
          </a:custGeom>
          <a:solidFill>
            <a:schemeClr val="tx2">
              <a:lumMod val="60000"/>
              <a:lumOff val="4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45" name="object 45"/>
          <p:cNvSpPr txBox="1"/>
          <p:nvPr/>
        </p:nvSpPr>
        <p:spPr>
          <a:xfrm>
            <a:off x="5488565" y="2191850"/>
            <a:ext cx="1336789" cy="306874"/>
          </a:xfrm>
          <a:prstGeom prst="rect">
            <a:avLst/>
          </a:prstGeom>
          <a:solidFill>
            <a:schemeClr val="tx2">
              <a:lumMod val="60000"/>
              <a:lumOff val="40000"/>
            </a:schemeClr>
          </a:solidFill>
        </p:spPr>
        <p:txBody>
          <a:bodyPr vert="horz" wrap="square" lIns="0" tIns="2598" rIns="0" bIns="0" rtlCol="0" anchor="ctr">
            <a:spAutoFit/>
          </a:bodyPr>
          <a:lstStyle/>
          <a:p>
            <a:pPr marL="0" marR="0" lvl="0" indent="0" algn="l" defTabSz="914400" rtl="0" eaLnBrk="1" fontAlgn="auto" latinLnBrk="0" hangingPunct="1">
              <a:lnSpc>
                <a:spcPct val="100000"/>
              </a:lnSpc>
              <a:spcBef>
                <a:spcPts val="20"/>
              </a:spcBef>
              <a:spcAft>
                <a:spcPts val="0"/>
              </a:spcAft>
              <a:buClrTx/>
              <a:buSzTx/>
              <a:buFontTx/>
              <a:buNone/>
              <a:tabLst/>
              <a:defRPr/>
            </a:pPr>
            <a:endParaRPr kumimoji="0" sz="1159" b="0" i="0" u="none" strike="noStrike" kern="1200" cap="none" spc="0" normalizeH="0" baseline="0" noProof="0" dirty="0">
              <a:ln>
                <a:noFill/>
              </a:ln>
              <a:effectLst/>
              <a:uLnTx/>
              <a:uFillTx/>
              <a:latin typeface="Times New Roman"/>
              <a:ea typeface="+mn-ea"/>
              <a:cs typeface="Times New Roman"/>
            </a:endParaRPr>
          </a:p>
          <a:p>
            <a:pPr marL="366703" marR="0" lvl="0" indent="0" algn="l" defTabSz="914400" rtl="0" eaLnBrk="1" fontAlgn="auto" latinLnBrk="0" hangingPunct="1">
              <a:lnSpc>
                <a:spcPct val="100000"/>
              </a:lnSpc>
              <a:spcBef>
                <a:spcPts val="3"/>
              </a:spcBef>
              <a:spcAft>
                <a:spcPts val="0"/>
              </a:spcAft>
              <a:buClrTx/>
              <a:buSzTx/>
              <a:buFontTx/>
              <a:buNone/>
              <a:tabLst/>
              <a:defRPr/>
            </a:pPr>
            <a:r>
              <a:rPr kumimoji="0" sz="818" b="1" i="0" u="none" strike="noStrike" kern="1200" cap="none" spc="-3" normalizeH="0" baseline="0" noProof="0" dirty="0">
                <a:ln>
                  <a:noFill/>
                </a:ln>
                <a:effectLst/>
                <a:uLnTx/>
                <a:uFillTx/>
                <a:latin typeface="Calibri"/>
                <a:ea typeface="+mn-ea"/>
                <a:cs typeface="Calibri"/>
              </a:rPr>
              <a:t>Assessmen</a:t>
            </a:r>
            <a:r>
              <a:rPr kumimoji="0" lang="en-US" sz="818" b="1" i="0" u="none" strike="noStrike" kern="1200" cap="none" spc="-3" normalizeH="0" baseline="0" noProof="0" dirty="0">
                <a:ln>
                  <a:noFill/>
                </a:ln>
                <a:effectLst/>
                <a:uLnTx/>
                <a:uFillTx/>
                <a:latin typeface="Calibri"/>
                <a:ea typeface="+mn-ea"/>
                <a:cs typeface="Calibri"/>
              </a:rPr>
              <a:t>t</a:t>
            </a:r>
            <a:endParaRPr kumimoji="0" sz="818" b="0" i="0" u="none" strike="noStrike" kern="1200" cap="none" spc="0" normalizeH="0" baseline="0" noProof="0" dirty="0">
              <a:ln>
                <a:noFill/>
              </a:ln>
              <a:effectLst/>
              <a:uLnTx/>
              <a:uFillTx/>
              <a:latin typeface="Calibri"/>
              <a:ea typeface="+mn-ea"/>
              <a:cs typeface="Calibri"/>
            </a:endParaRPr>
          </a:p>
        </p:txBody>
      </p:sp>
      <p:sp>
        <p:nvSpPr>
          <p:cNvPr id="46" name="object 46"/>
          <p:cNvSpPr/>
          <p:nvPr/>
        </p:nvSpPr>
        <p:spPr>
          <a:xfrm>
            <a:off x="6813405" y="2310678"/>
            <a:ext cx="61913" cy="174480"/>
          </a:xfrm>
          <a:custGeom>
            <a:avLst/>
            <a:gdLst/>
            <a:ahLst/>
            <a:cxnLst/>
            <a:rect l="l" t="t" r="r" b="b"/>
            <a:pathLst>
              <a:path w="90804" h="255904">
                <a:moveTo>
                  <a:pt x="0" y="0"/>
                </a:moveTo>
                <a:lnTo>
                  <a:pt x="0" y="255904"/>
                </a:lnTo>
                <a:lnTo>
                  <a:pt x="90805" y="127635"/>
                </a:lnTo>
                <a:lnTo>
                  <a:pt x="0" y="0"/>
                </a:lnTo>
                <a:close/>
              </a:path>
            </a:pathLst>
          </a:custGeom>
          <a:solidFill>
            <a:srgbClr val="DF393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47" name="object 47"/>
          <p:cNvGrpSpPr/>
          <p:nvPr/>
        </p:nvGrpSpPr>
        <p:grpSpPr>
          <a:xfrm>
            <a:off x="6964072" y="2118446"/>
            <a:ext cx="991033" cy="590983"/>
            <a:chOff x="9045572" y="3107054"/>
            <a:chExt cx="1453515" cy="866775"/>
          </a:xfrm>
        </p:grpSpPr>
        <p:sp>
          <p:nvSpPr>
            <p:cNvPr id="48" name="object 48"/>
            <p:cNvSpPr/>
            <p:nvPr/>
          </p:nvSpPr>
          <p:spPr>
            <a:xfrm>
              <a:off x="9124314" y="3175635"/>
              <a:ext cx="1368425" cy="791845"/>
            </a:xfrm>
            <a:custGeom>
              <a:avLst/>
              <a:gdLst/>
              <a:ahLst/>
              <a:cxnLst/>
              <a:rect l="l" t="t" r="r" b="b"/>
              <a:pathLst>
                <a:path w="1368425" h="791845">
                  <a:moveTo>
                    <a:pt x="0" y="0"/>
                  </a:moveTo>
                  <a:lnTo>
                    <a:pt x="0" y="791845"/>
                  </a:lnTo>
                  <a:lnTo>
                    <a:pt x="1299845" y="791845"/>
                  </a:lnTo>
                  <a:lnTo>
                    <a:pt x="1368425" y="723265"/>
                  </a:lnTo>
                  <a:lnTo>
                    <a:pt x="136842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49" name="object 49"/>
            <p:cNvPicPr/>
            <p:nvPr/>
          </p:nvPicPr>
          <p:blipFill>
            <a:blip r:embed="rId5" cstate="print"/>
            <a:stretch>
              <a:fillRect/>
            </a:stretch>
          </p:blipFill>
          <p:spPr>
            <a:xfrm>
              <a:off x="9045572" y="3107054"/>
              <a:ext cx="160019" cy="160019"/>
            </a:xfrm>
            <a:prstGeom prst="rect">
              <a:avLst/>
            </a:prstGeom>
          </p:spPr>
        </p:pic>
      </p:grpSp>
      <p:sp>
        <p:nvSpPr>
          <p:cNvPr id="50" name="object 50"/>
          <p:cNvSpPr txBox="1"/>
          <p:nvPr/>
        </p:nvSpPr>
        <p:spPr>
          <a:xfrm>
            <a:off x="7091102" y="2233699"/>
            <a:ext cx="737322"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89" normalizeH="0" baseline="0" noProof="0" dirty="0">
                <a:ln>
                  <a:noFill/>
                </a:ln>
                <a:solidFill>
                  <a:srgbClr val="414042"/>
                </a:solidFill>
                <a:effectLst/>
                <a:uLnTx/>
                <a:uFillTx/>
                <a:latin typeface="Tahoma"/>
                <a:ea typeface="+mn-ea"/>
                <a:cs typeface="Tahoma"/>
              </a:rPr>
              <a:t>ej</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he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99" normalizeH="0" baseline="0" noProof="0" dirty="0">
                <a:ln>
                  <a:noFill/>
                </a:ln>
                <a:solidFill>
                  <a:srgbClr val="414042"/>
                </a:solidFill>
                <a:effectLst/>
                <a:uLnTx/>
                <a:uFillTx/>
                <a:latin typeface="Tahoma"/>
                <a:ea typeface="+mn-ea"/>
                <a:cs typeface="Tahoma"/>
              </a:rPr>
              <a:t>nt</a:t>
            </a:r>
            <a:r>
              <a:rPr kumimoji="0" sz="614" b="0" i="0" u="none" strike="noStrike" kern="1200" cap="none" spc="-44" normalizeH="0" baseline="0" noProof="0" dirty="0">
                <a:ln>
                  <a:noFill/>
                </a:ln>
                <a:solidFill>
                  <a:srgbClr val="414042"/>
                </a:solidFill>
                <a:effectLst/>
                <a:uLnTx/>
                <a:uFillTx/>
                <a:latin typeface="Tahoma"/>
                <a:ea typeface="+mn-ea"/>
                <a:cs typeface="Tahoma"/>
              </a:rPr>
              <a: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ge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b</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92" normalizeH="0" baseline="0" noProof="0" dirty="0">
                <a:ln>
                  <a:noFill/>
                </a:ln>
                <a:solidFill>
                  <a:srgbClr val="414042"/>
                </a:solidFill>
                <a:effectLst/>
                <a:uLnTx/>
                <a:uFillTx/>
                <a:latin typeface="Tahoma"/>
                <a:ea typeface="+mn-ea"/>
                <a:cs typeface="Tahoma"/>
              </a:rPr>
              <a:t>ed  </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12" normalizeH="0" baseline="0" noProof="0" dirty="0">
                <a:ln>
                  <a:noFill/>
                </a:ln>
                <a:solidFill>
                  <a:srgbClr val="414042"/>
                </a:solidFill>
                <a:effectLst/>
                <a:uLnTx/>
                <a:uFillTx/>
                <a:latin typeface="Tahoma"/>
                <a:ea typeface="+mn-ea"/>
                <a:cs typeface="Tahoma"/>
              </a:rPr>
              <a:t>umpti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89" normalizeH="0" baseline="0" noProof="0" dirty="0">
                <a:ln>
                  <a:noFill/>
                </a:ln>
                <a:solidFill>
                  <a:srgbClr val="414042"/>
                </a:solidFill>
                <a:effectLst/>
                <a:uLnTx/>
                <a:uFillTx/>
                <a:latin typeface="Tahoma"/>
                <a:ea typeface="+mn-ea"/>
                <a:cs typeface="Tahoma"/>
              </a:rPr>
              <a:t>rs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44" normalizeH="0" baseline="0" noProof="0" dirty="0">
                <a:ln>
                  <a:noFill/>
                </a:ln>
                <a:solidFill>
                  <a:srgbClr val="414042"/>
                </a:solidFill>
                <a:effectLst/>
                <a:uLnTx/>
                <a:uFillTx/>
                <a:latin typeface="Tahoma"/>
                <a:ea typeface="+mn-ea"/>
                <a:cs typeface="Tahoma"/>
              </a:rPr>
              <a:t>’</a:t>
            </a:r>
            <a:r>
              <a:rPr kumimoji="0" sz="614" b="0" i="0" u="none" strike="noStrike" kern="1200" cap="none" spc="-78" normalizeH="0" baseline="0" noProof="0" dirty="0">
                <a:ln>
                  <a:noFill/>
                </a:ln>
                <a:solidFill>
                  <a:srgbClr val="414042"/>
                </a:solidFill>
                <a:effectLst/>
                <a:uLnTx/>
                <a:uFillTx/>
                <a:latin typeface="Tahoma"/>
                <a:ea typeface="+mn-ea"/>
                <a:cs typeface="Tahoma"/>
              </a:rPr>
              <a:t>s  </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99" normalizeH="0" baseline="0" noProof="0" dirty="0">
                <a:ln>
                  <a:noFill/>
                </a:ln>
                <a:solidFill>
                  <a:srgbClr val="414042"/>
                </a:solidFill>
                <a:effectLst/>
                <a:uLnTx/>
                <a:uFillTx/>
                <a:latin typeface="Tahoma"/>
                <a:ea typeface="+mn-ea"/>
                <a:cs typeface="Tahoma"/>
              </a:rPr>
              <a:t>a</a:t>
            </a:r>
            <a:r>
              <a:rPr kumimoji="0" sz="614" b="0" i="0" u="none" strike="noStrike" kern="1200" cap="none" spc="-160" normalizeH="0" baseline="0" noProof="0" dirty="0">
                <a:ln>
                  <a:noFill/>
                </a:ln>
                <a:solidFill>
                  <a:srgbClr val="414042"/>
                </a:solidFill>
                <a:effectLst/>
                <a:uLnTx/>
                <a:uFillTx/>
                <a:latin typeface="Tahoma"/>
                <a:ea typeface="+mn-ea"/>
                <a:cs typeface="Tahoma"/>
              </a:rPr>
              <a:t>m</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65" normalizeH="0" baseline="0" noProof="0" dirty="0">
                <a:ln>
                  <a:noFill/>
                </a:ln>
                <a:solidFill>
                  <a:srgbClr val="414042"/>
                </a:solidFill>
                <a:effectLst/>
                <a:uLnTx/>
                <a:uFillTx/>
                <a:latin typeface="Tahoma"/>
                <a:ea typeface="+mn-ea"/>
                <a:cs typeface="Tahoma"/>
              </a:rPr>
              <a:t>r</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92" normalizeH="0" baseline="0" noProof="0" dirty="0">
                <a:ln>
                  <a:noFill/>
                </a:ln>
                <a:solidFill>
                  <a:srgbClr val="414042"/>
                </a:solidFill>
                <a:effectLst/>
                <a:uLnTx/>
                <a:uFillTx/>
                <a:latin typeface="Tahoma"/>
                <a:ea typeface="+mn-ea"/>
                <a:cs typeface="Tahoma"/>
              </a:rPr>
              <a:t>x</a:t>
            </a:r>
            <a:r>
              <a:rPr kumimoji="0" sz="614" b="0" i="0" u="none" strike="noStrike" kern="1200" cap="none" spc="-61" normalizeH="0" baseline="0" noProof="0" dirty="0">
                <a:ln>
                  <a:noFill/>
                </a:ln>
                <a:solidFill>
                  <a:srgbClr val="414042"/>
                </a:solidFill>
                <a:effectLst/>
                <a:uLnTx/>
                <a:uFillTx/>
                <a:latin typeface="Tahoma"/>
                <a:ea typeface="+mn-ea"/>
                <a:cs typeface="Tahoma"/>
              </a:rPr>
              <a:t>-</a:t>
            </a:r>
            <a:r>
              <a:rPr kumimoji="0" sz="614" b="0" i="0" u="none" strike="noStrike" kern="1200" cap="none" spc="-89" normalizeH="0" baseline="0" noProof="0" dirty="0">
                <a:ln>
                  <a:noFill/>
                </a:ln>
                <a:solidFill>
                  <a:srgbClr val="414042"/>
                </a:solidFill>
                <a:effectLst/>
                <a:uLnTx/>
                <a:uFillTx/>
                <a:latin typeface="Tahoma"/>
                <a:ea typeface="+mn-ea"/>
                <a:cs typeface="Tahoma"/>
              </a:rPr>
              <a:t>at</a:t>
            </a:r>
            <a:r>
              <a:rPr kumimoji="0" sz="614" b="0" i="0" u="none" strike="noStrike" kern="1200" cap="none" spc="-68" normalizeH="0" baseline="0" noProof="0" dirty="0">
                <a:ln>
                  <a:noFill/>
                </a:ln>
                <a:solidFill>
                  <a:srgbClr val="414042"/>
                </a:solidFill>
                <a:effectLst/>
                <a:uLnTx/>
                <a:uFillTx/>
                <a:latin typeface="Tahoma"/>
                <a:ea typeface="+mn-ea"/>
                <a:cs typeface="Tahoma"/>
              </a:rPr>
              <a:t>-</a:t>
            </a:r>
            <a:r>
              <a:rPr kumimoji="0" sz="614" b="0" i="0" u="none" strike="noStrike" kern="1200" cap="none" spc="-106" normalizeH="0" baseline="0" noProof="0" dirty="0">
                <a:ln>
                  <a:noFill/>
                </a:ln>
                <a:solidFill>
                  <a:srgbClr val="414042"/>
                </a:solidFill>
                <a:effectLst/>
                <a:uLnTx/>
                <a:uFillTx/>
                <a:latin typeface="Tahoma"/>
                <a:ea typeface="+mn-ea"/>
                <a:cs typeface="Tahoma"/>
              </a:rPr>
              <a:t>b</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61" normalizeH="0" baseline="0" noProof="0" dirty="0">
                <a:ln>
                  <a:noFill/>
                </a:ln>
                <a:solidFill>
                  <a:srgbClr val="414042"/>
                </a:solidFill>
                <a:effectLst/>
                <a:uLnTx/>
                <a:uFillTx/>
                <a:latin typeface="Tahoma"/>
                <a:ea typeface="+mn-ea"/>
                <a:cs typeface="Tahoma"/>
              </a:rPr>
              <a:t>r</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5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51" name="object 51"/>
          <p:cNvGrpSpPr/>
          <p:nvPr/>
        </p:nvGrpSpPr>
        <p:grpSpPr>
          <a:xfrm>
            <a:off x="8005328" y="2118446"/>
            <a:ext cx="992332" cy="503959"/>
            <a:chOff x="10572748" y="3107054"/>
            <a:chExt cx="1455420" cy="739140"/>
          </a:xfrm>
        </p:grpSpPr>
        <p:sp>
          <p:nvSpPr>
            <p:cNvPr id="52" name="object 52"/>
            <p:cNvSpPr/>
            <p:nvPr/>
          </p:nvSpPr>
          <p:spPr>
            <a:xfrm>
              <a:off x="10654030" y="3175635"/>
              <a:ext cx="1367790" cy="664210"/>
            </a:xfrm>
            <a:custGeom>
              <a:avLst/>
              <a:gdLst/>
              <a:ahLst/>
              <a:cxnLst/>
              <a:rect l="l" t="t" r="r" b="b"/>
              <a:pathLst>
                <a:path w="1367790" h="664210">
                  <a:moveTo>
                    <a:pt x="0" y="0"/>
                  </a:moveTo>
                  <a:lnTo>
                    <a:pt x="0" y="664210"/>
                  </a:lnTo>
                  <a:lnTo>
                    <a:pt x="1299210" y="664210"/>
                  </a:lnTo>
                  <a:lnTo>
                    <a:pt x="1367790" y="595630"/>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53" name="object 53"/>
            <p:cNvPicPr/>
            <p:nvPr/>
          </p:nvPicPr>
          <p:blipFill>
            <a:blip r:embed="rId5" cstate="print"/>
            <a:stretch>
              <a:fillRect/>
            </a:stretch>
          </p:blipFill>
          <p:spPr>
            <a:xfrm>
              <a:off x="10572748" y="3107054"/>
              <a:ext cx="160019" cy="160019"/>
            </a:xfrm>
            <a:prstGeom prst="rect">
              <a:avLst/>
            </a:prstGeom>
          </p:spPr>
        </p:pic>
      </p:grpSp>
      <p:sp>
        <p:nvSpPr>
          <p:cNvPr id="54" name="object 54"/>
          <p:cNvSpPr txBox="1"/>
          <p:nvPr/>
        </p:nvSpPr>
        <p:spPr>
          <a:xfrm>
            <a:off x="8134350" y="2229543"/>
            <a:ext cx="723900" cy="295617"/>
          </a:xfrm>
          <a:prstGeom prst="rect">
            <a:avLst/>
          </a:prstGeom>
        </p:spPr>
        <p:txBody>
          <a:bodyPr vert="horz" wrap="square" lIns="0" tIns="8659" rIns="0" bIns="0" rtlCol="0">
            <a:spAutoFit/>
          </a:bodyPr>
          <a:lstStyle/>
          <a:p>
            <a:pPr marL="8659" marR="0" lvl="0" indent="0" algn="l" defTabSz="914400" rtl="0" eaLnBrk="1" fontAlgn="auto" latinLnBrk="0" hangingPunct="1">
              <a:lnSpc>
                <a:spcPct val="100000"/>
              </a:lnSpc>
              <a:spcBef>
                <a:spcPts val="68"/>
              </a:spcBef>
              <a:spcAft>
                <a:spcPts val="0"/>
              </a:spcAft>
              <a:buClrTx/>
              <a:buSzTx/>
              <a:buFontTx/>
              <a:buNone/>
              <a:tabLst/>
              <a:defRPr/>
            </a:pPr>
            <a:r>
              <a:rPr kumimoji="0" sz="614" b="0" i="0" u="none" strike="noStrike" kern="1200" cap="none" spc="-147" normalizeH="0" baseline="0" noProof="0" dirty="0">
                <a:ln>
                  <a:noFill/>
                </a:ln>
                <a:solidFill>
                  <a:srgbClr val="414042"/>
                </a:solidFill>
                <a:effectLst/>
                <a:uLnTx/>
                <a:uFillTx/>
                <a:latin typeface="Tahoma"/>
                <a:ea typeface="+mn-ea"/>
                <a:cs typeface="Tahoma"/>
              </a:rPr>
              <a:t>U</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48"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re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119" normalizeH="0" baseline="0" noProof="0" dirty="0">
                <a:ln>
                  <a:noFill/>
                </a:ln>
                <a:solidFill>
                  <a:srgbClr val="414042"/>
                </a:solidFill>
                <a:effectLst/>
                <a:uLnTx/>
                <a:uFillTx/>
                <a:latin typeface="Tahoma"/>
                <a:ea typeface="+mn-ea"/>
                <a:cs typeface="Tahoma"/>
              </a:rPr>
              <a:t>n</a:t>
            </a:r>
            <a:endParaRPr kumimoji="0" sz="614" b="0" i="0" u="none" strike="noStrike" kern="1200" cap="none" spc="0" normalizeH="0" baseline="0" noProof="0" dirty="0">
              <a:ln>
                <a:noFill/>
              </a:ln>
              <a:solidFill>
                <a:prstClr val="black"/>
              </a:solidFill>
              <a:effectLst/>
              <a:uLnTx/>
              <a:uFillTx/>
              <a:latin typeface="Tahoma"/>
              <a:ea typeface="+mn-ea"/>
              <a:cs typeface="Tahoma"/>
            </a:endParaRPr>
          </a:p>
          <a:p>
            <a:pPr marL="8659" marR="3464" lvl="0" indent="0" algn="l" defTabSz="914400" rtl="0" eaLnBrk="1" fontAlgn="auto" latinLnBrk="0" hangingPunct="1">
              <a:lnSpc>
                <a:spcPts val="730"/>
              </a:lnSpc>
              <a:spcBef>
                <a:spcPts val="61"/>
              </a:spcBef>
              <a:spcAft>
                <a:spcPts val="0"/>
              </a:spcAft>
              <a:buClrTx/>
              <a:buSzTx/>
              <a:buFontTx/>
              <a:buNone/>
              <a:tabLst/>
              <a:defRPr/>
            </a:pPr>
            <a:r>
              <a:rPr kumimoji="0" sz="614" b="0" i="0" u="none" strike="noStrike" kern="1200" cap="none" spc="-99" normalizeH="0" baseline="0" noProof="0" dirty="0">
                <a:ln>
                  <a:noFill/>
                </a:ln>
                <a:solidFill>
                  <a:srgbClr val="414042"/>
                </a:solidFill>
                <a:effectLst/>
                <a:uLnTx/>
                <a:uFillTx/>
                <a:latin typeface="Tahoma"/>
                <a:ea typeface="+mn-ea"/>
                <a:cs typeface="Tahoma"/>
              </a:rPr>
              <a:t>af</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g</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v</a:t>
            </a:r>
            <a:r>
              <a:rPr kumimoji="0" sz="614" b="0" i="0" u="none" strike="noStrike" kern="1200" cap="none" spc="-116" normalizeH="0" baseline="0" noProof="0" dirty="0">
                <a:ln>
                  <a:noFill/>
                </a:ln>
                <a:solidFill>
                  <a:srgbClr val="414042"/>
                </a:solidFill>
                <a:effectLst/>
                <a:uLnTx/>
                <a:uFillTx/>
                <a:latin typeface="Tahoma"/>
                <a:ea typeface="+mn-ea"/>
                <a:cs typeface="Tahoma"/>
              </a:rPr>
              <a:t>en</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72" normalizeH="0" baseline="0" noProof="0" dirty="0">
                <a:ln>
                  <a:noFill/>
                </a:ln>
                <a:solidFill>
                  <a:srgbClr val="414042"/>
                </a:solidFill>
                <a:effectLst/>
                <a:uLnTx/>
                <a:uFillTx/>
                <a:latin typeface="Tahoma"/>
                <a:ea typeface="+mn-ea"/>
                <a:cs typeface="Tahoma"/>
              </a:rPr>
              <a:t>r  </a:t>
            </a:r>
            <a:r>
              <a:rPr kumimoji="0" sz="614" b="0" i="0" u="none" strike="noStrike" kern="1200" cap="none" spc="-61" normalizeH="0" baseline="0" noProof="0" dirty="0">
                <a:ln>
                  <a:noFill/>
                </a:ln>
                <a:solidFill>
                  <a:srgbClr val="414042"/>
                </a:solidFill>
                <a:effectLst/>
                <a:uLnTx/>
                <a:uFillTx/>
                <a:latin typeface="Tahoma"/>
                <a:ea typeface="+mn-ea"/>
                <a:cs typeface="Tahoma"/>
              </a:rPr>
              <a:t>preference.</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55" name="object 55"/>
          <p:cNvGrpSpPr/>
          <p:nvPr/>
        </p:nvGrpSpPr>
        <p:grpSpPr>
          <a:xfrm>
            <a:off x="9049614" y="2118446"/>
            <a:ext cx="2027526" cy="590983"/>
            <a:chOff x="12104367" y="3107054"/>
            <a:chExt cx="2973705" cy="866775"/>
          </a:xfrm>
        </p:grpSpPr>
        <p:sp>
          <p:nvSpPr>
            <p:cNvPr id="56" name="object 56"/>
            <p:cNvSpPr/>
            <p:nvPr/>
          </p:nvSpPr>
          <p:spPr>
            <a:xfrm>
              <a:off x="12183110" y="3175635"/>
              <a:ext cx="2888615" cy="791845"/>
            </a:xfrm>
            <a:custGeom>
              <a:avLst/>
              <a:gdLst/>
              <a:ahLst/>
              <a:cxnLst/>
              <a:rect l="l" t="t" r="r" b="b"/>
              <a:pathLst>
                <a:path w="2888615" h="791845">
                  <a:moveTo>
                    <a:pt x="0" y="0"/>
                  </a:moveTo>
                  <a:lnTo>
                    <a:pt x="0" y="791845"/>
                  </a:lnTo>
                  <a:lnTo>
                    <a:pt x="2820035" y="791845"/>
                  </a:lnTo>
                  <a:lnTo>
                    <a:pt x="2888615" y="723265"/>
                  </a:lnTo>
                  <a:lnTo>
                    <a:pt x="288861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57" name="object 57"/>
            <p:cNvPicPr/>
            <p:nvPr/>
          </p:nvPicPr>
          <p:blipFill>
            <a:blip r:embed="rId6" cstate="print"/>
            <a:stretch>
              <a:fillRect/>
            </a:stretch>
          </p:blipFill>
          <p:spPr>
            <a:xfrm>
              <a:off x="12104367" y="3107054"/>
              <a:ext cx="160019" cy="160019"/>
            </a:xfrm>
            <a:prstGeom prst="rect">
              <a:avLst/>
            </a:prstGeom>
          </p:spPr>
        </p:pic>
      </p:grpSp>
      <p:sp>
        <p:nvSpPr>
          <p:cNvPr id="58" name="object 58"/>
          <p:cNvSpPr txBox="1"/>
          <p:nvPr/>
        </p:nvSpPr>
        <p:spPr>
          <a:xfrm>
            <a:off x="9177597" y="2233699"/>
            <a:ext cx="1756497" cy="386359"/>
          </a:xfrm>
          <a:prstGeom prst="rect">
            <a:avLst/>
          </a:prstGeom>
        </p:spPr>
        <p:txBody>
          <a:bodyPr vert="horz" wrap="square" lIns="0" tIns="8226" rIns="0" bIns="0" rtlCol="0">
            <a:spAutoFit/>
          </a:bodyPr>
          <a:lstStyle/>
          <a:p>
            <a:pPr marL="8659" marR="3464" lvl="0" indent="0" algn="just"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06" normalizeH="0" baseline="0" noProof="0" dirty="0">
                <a:ln>
                  <a:noFill/>
                </a:ln>
                <a:solidFill>
                  <a:srgbClr val="414042"/>
                </a:solidFill>
                <a:effectLst/>
                <a:uLnTx/>
                <a:uFillTx/>
                <a:latin typeface="Tahoma"/>
                <a:ea typeface="+mn-ea"/>
                <a:cs typeface="Tahoma"/>
              </a:rPr>
              <a:t>Asking</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probing</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question</a:t>
            </a:r>
            <a:r>
              <a:rPr kumimoji="0" sz="614" b="0" i="0" u="none" strike="noStrike" kern="1200" cap="none" spc="7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regarding</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medications</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and</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medical</a:t>
            </a:r>
            <a:r>
              <a:rPr kumimoji="0" sz="614" b="0" i="0" u="none" strike="noStrike" kern="1200" cap="none" spc="139"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procedures. </a:t>
            </a:r>
            <a:r>
              <a:rPr kumimoji="0" sz="614" b="0" i="0" u="none" strike="noStrike" kern="1200" cap="none" spc="-102" normalizeH="0" baseline="0" noProof="0" dirty="0">
                <a:ln>
                  <a:noFill/>
                </a:ln>
                <a:solidFill>
                  <a:srgbClr val="414042"/>
                </a:solidFill>
                <a:effectLst/>
                <a:uLnTx/>
                <a:uFillTx/>
                <a:latin typeface="Tahoma"/>
                <a:ea typeface="+mn-ea"/>
                <a:cs typeface="Tahoma"/>
              </a:rPr>
              <a:t> </a:t>
            </a:r>
            <a:r>
              <a:rPr kumimoji="0" sz="614" b="0" i="0" u="none" strike="noStrike" kern="1200" cap="none" spc="-78" normalizeH="0" baseline="0" noProof="0" dirty="0">
                <a:ln>
                  <a:noFill/>
                </a:ln>
                <a:solidFill>
                  <a:srgbClr val="414042"/>
                </a:solidFill>
                <a:effectLst/>
                <a:uLnTx/>
                <a:uFillTx/>
                <a:latin typeface="Tahoma"/>
                <a:ea typeface="+mn-ea"/>
                <a:cs typeface="Tahoma"/>
              </a:rPr>
              <a:t>If </a:t>
            </a:r>
            <a:r>
              <a:rPr kumimoji="0" sz="614" b="0" i="0" u="none" strike="noStrike" kern="1200" cap="none" spc="-102" normalizeH="0" baseline="0" noProof="0" dirty="0">
                <a:ln>
                  <a:noFill/>
                </a:ln>
                <a:solidFill>
                  <a:srgbClr val="414042"/>
                </a:solidFill>
                <a:effectLst/>
                <a:uLnTx/>
                <a:uFillTx/>
                <a:latin typeface="Tahoma"/>
                <a:ea typeface="+mn-ea"/>
                <a:cs typeface="Tahoma"/>
              </a:rPr>
              <a:t>the</a:t>
            </a:r>
            <a:r>
              <a:rPr kumimoji="0" sz="614" b="0" i="0" u="none" strike="noStrike" kern="1200" cap="none" spc="-99"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individual feels</a:t>
            </a:r>
            <a:r>
              <a:rPr kumimoji="0" sz="614" b="0" i="0" u="none" strike="noStrike" kern="1200" cap="none" spc="-89"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harassed</a:t>
            </a:r>
            <a:r>
              <a:rPr kumimoji="0" sz="614" b="0" i="0" u="none" strike="noStrike" kern="1200" cap="none" spc="-106"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or violated </a:t>
            </a:r>
            <a:r>
              <a:rPr kumimoji="0" sz="614" b="0" i="0" u="none" strike="noStrike" kern="1200" cap="none" spc="-119" normalizeH="0" baseline="0" noProof="0" dirty="0">
                <a:ln>
                  <a:noFill/>
                </a:ln>
                <a:solidFill>
                  <a:srgbClr val="414042"/>
                </a:solidFill>
                <a:effectLst/>
                <a:uLnTx/>
                <a:uFillTx/>
                <a:latin typeface="Tahoma"/>
                <a:ea typeface="+mn-ea"/>
                <a:cs typeface="Tahoma"/>
              </a:rPr>
              <a:t>by</a:t>
            </a:r>
            <a:r>
              <a:rPr kumimoji="0" sz="614" b="0" i="0" u="none" strike="noStrike" kern="1200" cap="none" spc="-116"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the</a:t>
            </a:r>
            <a:r>
              <a:rPr kumimoji="0" sz="614" b="0" i="0" u="none" strike="noStrike" kern="1200" cap="none" spc="-102"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staff </a:t>
            </a:r>
            <a:r>
              <a:rPr kumimoji="0" sz="614" b="0" i="0" u="none" strike="noStrike" kern="1200" cap="none" spc="-102" normalizeH="0" baseline="0" noProof="0" dirty="0">
                <a:ln>
                  <a:noFill/>
                </a:ln>
                <a:solidFill>
                  <a:srgbClr val="414042"/>
                </a:solidFill>
                <a:effectLst/>
                <a:uLnTx/>
                <a:uFillTx/>
                <a:latin typeface="Tahoma"/>
                <a:ea typeface="+mn-ea"/>
                <a:cs typeface="Tahoma"/>
              </a:rPr>
              <a:t>or</a:t>
            </a:r>
            <a:r>
              <a:rPr kumimoji="0" sz="614" b="0" i="0" u="none" strike="noStrike" kern="1200" cap="none" spc="-99"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the</a:t>
            </a:r>
            <a:r>
              <a:rPr kumimoji="0" sz="614" b="0" i="0" u="none" strike="noStrike" kern="1200" cap="none" spc="-102" normalizeH="0" baseline="0" noProof="0" dirty="0">
                <a:ln>
                  <a:noFill/>
                </a:ln>
                <a:solidFill>
                  <a:srgbClr val="414042"/>
                </a:solidFill>
                <a:effectLst/>
                <a:uLnTx/>
                <a:uFillTx/>
                <a:latin typeface="Tahoma"/>
                <a:ea typeface="+mn-ea"/>
                <a:cs typeface="Tahoma"/>
              </a:rPr>
              <a:t> process,</a:t>
            </a:r>
            <a:r>
              <a:rPr kumimoji="0" sz="614" b="0" i="0" u="none" strike="noStrike" kern="1200" cap="none" spc="-99"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the </a:t>
            </a:r>
            <a:r>
              <a:rPr kumimoji="0" sz="614" b="0" i="0" u="none" strike="noStrike" kern="1200" cap="none" spc="-99"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individual </a:t>
            </a:r>
            <a:r>
              <a:rPr kumimoji="0" sz="614" b="0" i="0" u="none" strike="noStrike" kern="1200" cap="none" spc="-136" normalizeH="0" baseline="0" noProof="0" dirty="0">
                <a:ln>
                  <a:noFill/>
                </a:ln>
                <a:solidFill>
                  <a:srgbClr val="414042"/>
                </a:solidFill>
                <a:effectLst/>
                <a:uLnTx/>
                <a:uFillTx/>
                <a:latin typeface="Tahoma"/>
                <a:ea typeface="+mn-ea"/>
                <a:cs typeface="Tahoma"/>
              </a:rPr>
              <a:t>may</a:t>
            </a:r>
            <a:r>
              <a:rPr kumimoji="0" sz="614" b="0" i="0" u="none" strike="noStrike" kern="1200" cap="none" spc="-133"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abandon</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the</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assessment</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process</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and</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lose </a:t>
            </a:r>
            <a:r>
              <a:rPr kumimoji="0" sz="614" b="0" i="0" u="none" strike="noStrike" kern="1200" cap="none" spc="-106" normalizeH="0" baseline="0" noProof="0" dirty="0">
                <a:ln>
                  <a:noFill/>
                </a:ln>
                <a:solidFill>
                  <a:srgbClr val="414042"/>
                </a:solidFill>
                <a:effectLst/>
                <a:uLnTx/>
                <a:uFillTx/>
                <a:latin typeface="Tahoma"/>
                <a:ea typeface="+mn-ea"/>
                <a:cs typeface="Tahoma"/>
              </a:rPr>
              <a:t>access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to</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critical </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an</a:t>
            </a:r>
            <a:r>
              <a:rPr kumimoji="0" sz="614" b="0" i="0" u="none" strike="noStrike" kern="1200" cap="none" spc="-99" normalizeH="0" baseline="0" noProof="0" dirty="0">
                <a:ln>
                  <a:noFill/>
                </a:ln>
                <a:solidFill>
                  <a:srgbClr val="414042"/>
                </a:solidFill>
                <a:effectLst/>
                <a:uLnTx/>
                <a:uFillTx/>
                <a:latin typeface="Tahoma"/>
                <a:ea typeface="+mn-ea"/>
                <a:cs typeface="Tahoma"/>
              </a:rPr>
              <a:t>d</a:t>
            </a:r>
            <a:r>
              <a:rPr kumimoji="0" sz="614" b="0" i="0" u="none" strike="noStrike" kern="1200" cap="none" spc="-7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p</a:t>
            </a:r>
            <a:r>
              <a:rPr kumimoji="0" sz="614" b="0" i="0" u="none" strike="noStrike" kern="1200" cap="none" spc="-99"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7"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44" normalizeH="0" baseline="0" noProof="0" dirty="0">
                <a:ln>
                  <a:noFill/>
                </a:ln>
                <a:solidFill>
                  <a:srgbClr val="414042"/>
                </a:solidFill>
                <a:effectLst/>
                <a:uLnTx/>
                <a:uFillTx/>
                <a:latin typeface="Tahoma"/>
                <a:ea typeface="+mn-ea"/>
                <a:cs typeface="Tahoma"/>
              </a:rPr>
              <a:t>ll</a:t>
            </a:r>
            <a:r>
              <a:rPr kumimoji="0" sz="614" b="0" i="0" u="none" strike="noStrike" kern="1200" cap="none" spc="-89" normalizeH="0" baseline="0" noProof="0" dirty="0">
                <a:ln>
                  <a:noFill/>
                </a:ln>
                <a:solidFill>
                  <a:srgbClr val="414042"/>
                </a:solidFill>
                <a:effectLst/>
                <a:uLnTx/>
                <a:uFillTx/>
                <a:latin typeface="Tahoma"/>
                <a:ea typeface="+mn-ea"/>
                <a:cs typeface="Tahoma"/>
              </a:rPr>
              <a:t>y</a:t>
            </a:r>
            <a:r>
              <a:rPr kumimoji="0" sz="614" b="0" i="0" u="none" strike="noStrike" kern="1200" cap="none" spc="-75"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37" normalizeH="0" baseline="0" noProof="0" dirty="0">
                <a:ln>
                  <a:noFill/>
                </a:ln>
                <a:solidFill>
                  <a:srgbClr val="414042"/>
                </a:solidFill>
                <a:effectLst/>
                <a:uLnTx/>
                <a:uFillTx/>
                <a:latin typeface="Tahoma"/>
                <a:ea typeface="+mn-ea"/>
                <a:cs typeface="Tahoma"/>
              </a:rPr>
              <a:t>i</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s</a:t>
            </a:r>
            <a:r>
              <a:rPr kumimoji="0" sz="614" b="0" i="0" u="none" strike="noStrike" kern="1200" cap="none" spc="-9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99" normalizeH="0" baseline="0" noProof="0" dirty="0">
                <a:ln>
                  <a:noFill/>
                </a:ln>
                <a:solidFill>
                  <a:srgbClr val="414042"/>
                </a:solidFill>
                <a:effectLst/>
                <a:uLnTx/>
                <a:uFillTx/>
                <a:latin typeface="Tahoma"/>
                <a:ea typeface="+mn-ea"/>
                <a:cs typeface="Tahoma"/>
              </a:rPr>
              <a:t>g</a:t>
            </a:r>
            <a:r>
              <a:rPr kumimoji="0" sz="614" b="0" i="0" u="none" strike="noStrike" kern="1200" cap="none" spc="-75"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82" normalizeH="0" baseline="0" noProof="0" dirty="0">
                <a:ln>
                  <a:noFill/>
                </a:ln>
                <a:solidFill>
                  <a:srgbClr val="414042"/>
                </a:solidFill>
                <a:effectLst/>
                <a:uLnTx/>
                <a:uFillTx/>
                <a:latin typeface="Tahoma"/>
                <a:ea typeface="+mn-ea"/>
                <a:cs typeface="Tahoma"/>
              </a:rPr>
              <a:t>c</a:t>
            </a:r>
            <a:r>
              <a:rPr kumimoji="0" sz="614" b="0" i="0" u="none" strike="noStrike" kern="1200" cap="none" spc="-99" normalizeH="0" baseline="0" noProof="0" dirty="0">
                <a:ln>
                  <a:noFill/>
                </a:ln>
                <a:solidFill>
                  <a:srgbClr val="414042"/>
                </a:solidFill>
                <a:effectLst/>
                <a:uLnTx/>
                <a:uFillTx/>
                <a:latin typeface="Tahoma"/>
                <a:ea typeface="+mn-ea"/>
                <a:cs typeface="Tahoma"/>
              </a:rPr>
              <a:t>e</a:t>
            </a:r>
            <a:r>
              <a:rPr kumimoji="0" sz="614" b="0" i="0" u="none" strike="noStrike" kern="1200" cap="none" spc="-89"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59" name="object 59"/>
          <p:cNvSpPr/>
          <p:nvPr/>
        </p:nvSpPr>
        <p:spPr>
          <a:xfrm>
            <a:off x="1108364" y="2910320"/>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60" name="object 60"/>
          <p:cNvSpPr/>
          <p:nvPr/>
        </p:nvSpPr>
        <p:spPr>
          <a:xfrm>
            <a:off x="7012564" y="2910320"/>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61" name="object 61"/>
          <p:cNvGrpSpPr/>
          <p:nvPr/>
        </p:nvGrpSpPr>
        <p:grpSpPr>
          <a:xfrm>
            <a:off x="1059439" y="2965304"/>
            <a:ext cx="2025361" cy="668482"/>
            <a:chOff x="385444" y="4349113"/>
            <a:chExt cx="2970530" cy="980440"/>
          </a:xfrm>
        </p:grpSpPr>
        <p:sp>
          <p:nvSpPr>
            <p:cNvPr id="62" name="object 62"/>
            <p:cNvSpPr/>
            <p:nvPr/>
          </p:nvSpPr>
          <p:spPr>
            <a:xfrm>
              <a:off x="463550" y="4422775"/>
              <a:ext cx="2886075" cy="900430"/>
            </a:xfrm>
            <a:custGeom>
              <a:avLst/>
              <a:gdLst/>
              <a:ahLst/>
              <a:cxnLst/>
              <a:rect l="l" t="t" r="r" b="b"/>
              <a:pathLst>
                <a:path w="2886075" h="900429">
                  <a:moveTo>
                    <a:pt x="0" y="0"/>
                  </a:moveTo>
                  <a:lnTo>
                    <a:pt x="0" y="900430"/>
                  </a:lnTo>
                  <a:lnTo>
                    <a:pt x="2817495" y="900430"/>
                  </a:lnTo>
                  <a:lnTo>
                    <a:pt x="2886075" y="831850"/>
                  </a:lnTo>
                  <a:lnTo>
                    <a:pt x="288607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63" name="object 63"/>
            <p:cNvPicPr/>
            <p:nvPr/>
          </p:nvPicPr>
          <p:blipFill>
            <a:blip r:embed="rId7" cstate="print"/>
            <a:stretch>
              <a:fillRect/>
            </a:stretch>
          </p:blipFill>
          <p:spPr>
            <a:xfrm>
              <a:off x="385444" y="4349113"/>
              <a:ext cx="160019" cy="160019"/>
            </a:xfrm>
            <a:prstGeom prst="rect">
              <a:avLst/>
            </a:prstGeom>
          </p:spPr>
        </p:pic>
      </p:grpSp>
      <p:sp>
        <p:nvSpPr>
          <p:cNvPr id="64" name="object 64"/>
          <p:cNvSpPr txBox="1"/>
          <p:nvPr/>
        </p:nvSpPr>
        <p:spPr>
          <a:xfrm>
            <a:off x="1185932" y="3084714"/>
            <a:ext cx="1769485" cy="480872"/>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299"/>
              </a:lnSpc>
              <a:spcBef>
                <a:spcPts val="65"/>
              </a:spcBef>
              <a:spcAft>
                <a:spcPts val="0"/>
              </a:spcAft>
              <a:buClrTx/>
              <a:buSzTx/>
              <a:buFontTx/>
              <a:buNone/>
              <a:tabLst/>
              <a:defRPr/>
            </a:pPr>
            <a:r>
              <a:rPr kumimoji="0" sz="614" b="0" i="0" u="none" strike="noStrike" kern="1200" cap="none" spc="-139" normalizeH="0" baseline="0" noProof="0" dirty="0">
                <a:ln>
                  <a:noFill/>
                </a:ln>
                <a:solidFill>
                  <a:srgbClr val="414042"/>
                </a:solidFill>
                <a:effectLst/>
                <a:uLnTx/>
                <a:uFillTx/>
                <a:latin typeface="Tahoma"/>
                <a:ea typeface="+mn-ea"/>
                <a:cs typeface="Tahoma"/>
              </a:rPr>
              <a:t>When</a:t>
            </a:r>
            <a:r>
              <a:rPr kumimoji="0" sz="614" b="0" i="0" u="none" strike="noStrike" kern="1200" cap="none" spc="-136"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referring</a:t>
            </a:r>
            <a:r>
              <a:rPr kumimoji="0" sz="614" b="0" i="0" u="none" strike="noStrike" kern="1200" cap="none" spc="-89"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9"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client</a:t>
            </a:r>
            <a:r>
              <a:rPr kumimoji="0" sz="614" b="0" i="0" u="none" strike="noStrike" kern="1200" cap="none" spc="-82"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to</a:t>
            </a:r>
            <a:r>
              <a:rPr kumimoji="0" sz="614" b="0" i="0" u="none" strike="noStrike" kern="1200" cap="none" spc="-95"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9"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single-sex</a:t>
            </a:r>
            <a:r>
              <a:rPr kumimoji="0" sz="614" b="0" i="0" u="none" strike="noStrike" kern="1200" cap="none" spc="-92"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or</a:t>
            </a:r>
            <a:r>
              <a:rPr kumimoji="0" sz="614" b="0" i="0" u="none" strike="noStrike" kern="1200" cap="none" spc="-99"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sex</a:t>
            </a:r>
            <a:r>
              <a:rPr kumimoji="0" sz="614" b="0" i="0" u="none" strike="noStrike" kern="1200" cap="none" spc="-102"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segregated</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project,</a:t>
            </a:r>
            <a:r>
              <a:rPr kumimoji="0" sz="614" b="0" i="0" u="none" strike="noStrike" kern="1200" cap="none" spc="0"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the</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staff </a:t>
            </a:r>
            <a:r>
              <a:rPr kumimoji="0" sz="614" b="0" i="0" u="none" strike="noStrike" kern="1200" cap="none" spc="-184"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person</a:t>
            </a:r>
            <a:r>
              <a:rPr kumimoji="0" sz="614" b="0" i="0" u="none" strike="noStrike" kern="1200" cap="none" spc="-106"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offers</a:t>
            </a:r>
            <a:r>
              <a:rPr kumimoji="0" sz="614" b="0" i="0" u="none" strike="noStrike" kern="1200" cap="none" spc="-89"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to</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assist </a:t>
            </a:r>
            <a:r>
              <a:rPr kumimoji="0" sz="614" b="0" i="0" u="none" strike="noStrike" kern="1200" cap="none" spc="-102" normalizeH="0" baseline="0" noProof="0" dirty="0">
                <a:ln>
                  <a:noFill/>
                </a:ln>
                <a:solidFill>
                  <a:srgbClr val="414042"/>
                </a:solidFill>
                <a:effectLst/>
                <a:uLnTx/>
                <a:uFillTx/>
                <a:latin typeface="Tahoma"/>
                <a:ea typeface="+mn-ea"/>
                <a:cs typeface="Tahoma"/>
              </a:rPr>
              <a:t>the</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client</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to</a:t>
            </a:r>
            <a:r>
              <a:rPr kumimoji="0" sz="614" b="0" i="0" u="none" strike="noStrike" kern="1200" cap="none" spc="-3"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ensure</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they</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are</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able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to</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access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services </a:t>
            </a:r>
            <a:r>
              <a:rPr kumimoji="0" sz="614" b="0" i="0" u="none" strike="noStrike" kern="1200" cap="none" spc="-95"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for </a:t>
            </a:r>
            <a:r>
              <a:rPr kumimoji="0" sz="614" b="0" i="0" u="none" strike="noStrike" kern="1200" cap="none" spc="-112" normalizeH="0" baseline="0" noProof="0" dirty="0">
                <a:ln>
                  <a:noFill/>
                </a:ln>
                <a:solidFill>
                  <a:srgbClr val="414042"/>
                </a:solidFill>
                <a:effectLst/>
                <a:uLnTx/>
                <a:uFillTx/>
                <a:latin typeface="Tahoma"/>
                <a:ea typeface="+mn-ea"/>
                <a:cs typeface="Tahoma"/>
              </a:rPr>
              <a:t>which</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they</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are</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eligible. </a:t>
            </a:r>
            <a:r>
              <a:rPr kumimoji="0" sz="614" b="0" i="0" u="none" strike="noStrike" kern="1200" cap="none" spc="-78" normalizeH="0" baseline="0" noProof="0" dirty="0">
                <a:ln>
                  <a:noFill/>
                </a:ln>
                <a:solidFill>
                  <a:srgbClr val="414042"/>
                </a:solidFill>
                <a:effectLst/>
                <a:uLnTx/>
                <a:uFillTx/>
                <a:latin typeface="Tahoma"/>
                <a:ea typeface="+mn-ea"/>
                <a:cs typeface="Tahoma"/>
              </a:rPr>
              <a:t>If</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the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project</a:t>
            </a:r>
            <a:r>
              <a:rPr kumimoji="0" sz="614" b="0" i="0" u="none" strike="noStrike" kern="1200" cap="none" spc="85"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rejects</a:t>
            </a:r>
            <a:r>
              <a:rPr kumimoji="0" sz="614" b="0" i="0" u="none" strike="noStrike" kern="1200" cap="none" spc="109"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the</a:t>
            </a:r>
            <a:r>
              <a:rPr kumimoji="0" sz="614" b="0" i="0" u="none" strike="noStrike" kern="1200" cap="none" spc="75"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client</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based</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on </a:t>
            </a:r>
            <a:r>
              <a:rPr kumimoji="0" sz="614" b="0" i="0" u="none" strike="noStrike" kern="1200" cap="none" spc="-112"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exp</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82" normalizeH="0" baseline="0" noProof="0" dirty="0">
                <a:ln>
                  <a:noFill/>
                </a:ln>
                <a:solidFill>
                  <a:srgbClr val="414042"/>
                </a:solidFill>
                <a:effectLst/>
                <a:uLnTx/>
                <a:uFillTx/>
                <a:latin typeface="Tahoma"/>
                <a:ea typeface="+mn-ea"/>
                <a:cs typeface="Tahoma"/>
              </a:rPr>
              <a:t>io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65" normalizeH="0" baseline="0" noProof="0" dirty="0">
                <a:ln>
                  <a:noFill/>
                </a:ln>
                <a:solidFill>
                  <a:srgbClr val="414042"/>
                </a:solidFill>
                <a:effectLst/>
                <a:uLnTx/>
                <a:uFillTx/>
                <a:latin typeface="Tahoma"/>
                <a:ea typeface="+mn-ea"/>
                <a:cs typeface="Tahoma"/>
              </a:rPr>
              <a:t>,</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re</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v</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33"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30" normalizeH="0" baseline="0" noProof="0" dirty="0">
                <a:ln>
                  <a:noFill/>
                </a:ln>
                <a:solidFill>
                  <a:srgbClr val="414042"/>
                </a:solidFill>
                <a:effectLst/>
                <a:uLnTx/>
                <a:uFillTx/>
                <a:latin typeface="Tahoma"/>
                <a:ea typeface="+mn-ea"/>
                <a:cs typeface="Tahoma"/>
              </a:rPr>
              <a:t>C</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whi</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85" normalizeH="0" baseline="0" noProof="0" dirty="0">
                <a:ln>
                  <a:noFill/>
                </a:ln>
                <a:solidFill>
                  <a:srgbClr val="414042"/>
                </a:solidFill>
                <a:effectLst/>
                <a:uLnTx/>
                <a:uFillTx/>
                <a:latin typeface="Tahoma"/>
                <a:ea typeface="+mn-ea"/>
                <a:cs typeface="Tahoma"/>
              </a:rPr>
              <a:t>e  </a:t>
            </a:r>
            <a:r>
              <a:rPr kumimoji="0" sz="614" b="0" i="0" u="none" strike="noStrike" kern="1200" cap="none" spc="-102" normalizeH="0" baseline="0" noProof="0" dirty="0">
                <a:ln>
                  <a:noFill/>
                </a:ln>
                <a:solidFill>
                  <a:srgbClr val="414042"/>
                </a:solidFill>
                <a:effectLst/>
                <a:uLnTx/>
                <a:uFillTx/>
                <a:latin typeface="Tahoma"/>
                <a:ea typeface="+mn-ea"/>
                <a:cs typeface="Tahoma"/>
              </a:rPr>
              <a:t>continuing</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to</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work</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with</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the</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client.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65" name="object 65"/>
          <p:cNvGrpSpPr/>
          <p:nvPr/>
        </p:nvGrpSpPr>
        <p:grpSpPr>
          <a:xfrm>
            <a:off x="3142384" y="2965305"/>
            <a:ext cx="992765" cy="609166"/>
            <a:chOff x="3440429" y="4349113"/>
            <a:chExt cx="1456055" cy="893444"/>
          </a:xfrm>
        </p:grpSpPr>
        <p:sp>
          <p:nvSpPr>
            <p:cNvPr id="66" name="object 66"/>
            <p:cNvSpPr/>
            <p:nvPr/>
          </p:nvSpPr>
          <p:spPr>
            <a:xfrm>
              <a:off x="3522344" y="4422775"/>
              <a:ext cx="1367790" cy="813435"/>
            </a:xfrm>
            <a:custGeom>
              <a:avLst/>
              <a:gdLst/>
              <a:ahLst/>
              <a:cxnLst/>
              <a:rect l="l" t="t" r="r" b="b"/>
              <a:pathLst>
                <a:path w="1367789" h="813435">
                  <a:moveTo>
                    <a:pt x="0" y="0"/>
                  </a:moveTo>
                  <a:lnTo>
                    <a:pt x="0" y="813435"/>
                  </a:lnTo>
                  <a:lnTo>
                    <a:pt x="1299210" y="813435"/>
                  </a:lnTo>
                  <a:lnTo>
                    <a:pt x="1367790" y="744855"/>
                  </a:lnTo>
                  <a:lnTo>
                    <a:pt x="1367790" y="0"/>
                  </a:lnTo>
                  <a:lnTo>
                    <a:pt x="0" y="0"/>
                  </a:lnTo>
                  <a:close/>
                </a:path>
              </a:pathLst>
            </a:custGeom>
            <a:ln w="12699">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67" name="object 67"/>
            <p:cNvPicPr/>
            <p:nvPr/>
          </p:nvPicPr>
          <p:blipFill>
            <a:blip r:embed="rId7" cstate="print"/>
            <a:stretch>
              <a:fillRect/>
            </a:stretch>
          </p:blipFill>
          <p:spPr>
            <a:xfrm>
              <a:off x="3440429" y="4349113"/>
              <a:ext cx="160019" cy="160019"/>
            </a:xfrm>
            <a:prstGeom prst="rect">
              <a:avLst/>
            </a:prstGeom>
          </p:spPr>
        </p:pic>
      </p:grpSp>
      <p:sp>
        <p:nvSpPr>
          <p:cNvPr id="68" name="object 68"/>
          <p:cNvSpPr txBox="1"/>
          <p:nvPr/>
        </p:nvSpPr>
        <p:spPr>
          <a:xfrm>
            <a:off x="3271404" y="3084714"/>
            <a:ext cx="687098"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47" normalizeH="0" baseline="0" noProof="0" dirty="0">
                <a:ln>
                  <a:noFill/>
                </a:ln>
                <a:solidFill>
                  <a:srgbClr val="414042"/>
                </a:solidFill>
                <a:effectLst/>
                <a:uLnTx/>
                <a:uFillTx/>
                <a:latin typeface="Tahoma"/>
                <a:ea typeface="+mn-ea"/>
                <a:cs typeface="Tahoma"/>
              </a:rPr>
              <a:t>Ma</a:t>
            </a:r>
            <a:r>
              <a:rPr kumimoji="0" sz="614" b="0" i="0" u="none" strike="noStrike" kern="1200" cap="none" spc="-112" normalizeH="0" baseline="0" noProof="0" dirty="0">
                <a:ln>
                  <a:noFill/>
                </a:ln>
                <a:solidFill>
                  <a:srgbClr val="414042"/>
                </a:solidFill>
                <a:effectLst/>
                <a:uLnTx/>
                <a:uFillTx/>
                <a:latin typeface="Tahoma"/>
                <a:ea typeface="+mn-ea"/>
                <a:cs typeface="Tahoma"/>
              </a:rPr>
              <a:t>k</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nn</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to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2" normalizeH="0" baseline="0" noProof="0" dirty="0">
                <a:ln>
                  <a:noFill/>
                </a:ln>
                <a:solidFill>
                  <a:srgbClr val="414042"/>
                </a:solidFill>
                <a:effectLst/>
                <a:uLnTx/>
                <a:uFillTx/>
                <a:latin typeface="Tahoma"/>
                <a:ea typeface="+mn-ea"/>
                <a:cs typeface="Tahoma"/>
              </a:rPr>
              <a:t>efe</a:t>
            </a:r>
            <a:r>
              <a:rPr kumimoji="0" sz="614" b="0" i="0" u="none" strike="noStrike" kern="1200" cap="none" spc="-68" normalizeH="0" baseline="0" noProof="0" dirty="0">
                <a:ln>
                  <a:noFill/>
                </a:ln>
                <a:solidFill>
                  <a:srgbClr val="414042"/>
                </a:solidFill>
                <a:effectLst/>
                <a:uLnTx/>
                <a:uFillTx/>
                <a:latin typeface="Tahoma"/>
                <a:ea typeface="+mn-ea"/>
                <a:cs typeface="Tahoma"/>
              </a:rPr>
              <a:t>rr</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41" normalizeH="0" baseline="0" noProof="0" dirty="0">
                <a:ln>
                  <a:noFill/>
                </a:ln>
                <a:solidFill>
                  <a:srgbClr val="414042"/>
                </a:solidFill>
                <a:effectLst/>
                <a:uLnTx/>
                <a:uFillTx/>
                <a:latin typeface="Tahoma"/>
                <a:ea typeface="+mn-ea"/>
                <a:cs typeface="Tahoma"/>
              </a:rPr>
              <a:t>l</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p</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55" normalizeH="0" baseline="0" noProof="0" dirty="0">
                <a:ln>
                  <a:noFill/>
                </a:ln>
                <a:solidFill>
                  <a:srgbClr val="414042"/>
                </a:solidFill>
                <a:effectLst/>
                <a:uLnTx/>
                <a:uFillTx/>
                <a:latin typeface="Tahoma"/>
                <a:ea typeface="+mn-ea"/>
                <a:cs typeface="Tahoma"/>
              </a:rPr>
              <a:t>j</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89" normalizeH="0" baseline="0" noProof="0" dirty="0">
                <a:ln>
                  <a:noFill/>
                </a:ln>
                <a:solidFill>
                  <a:srgbClr val="414042"/>
                </a:solidFill>
                <a:effectLst/>
                <a:uLnTx/>
                <a:uFillTx/>
                <a:latin typeface="Tahoma"/>
                <a:ea typeface="+mn-ea"/>
                <a:cs typeface="Tahoma"/>
              </a:rPr>
              <a:t>c</a:t>
            </a:r>
            <a:r>
              <a:rPr kumimoji="0" sz="614" b="0" i="0" u="none" strike="noStrike" kern="1200" cap="none" spc="-61" normalizeH="0" baseline="0" noProof="0" dirty="0">
                <a:ln>
                  <a:noFill/>
                </a:ln>
                <a:solidFill>
                  <a:srgbClr val="414042"/>
                </a:solidFill>
                <a:effectLst/>
                <a:uLnTx/>
                <a:uFillTx/>
                <a:latin typeface="Tahoma"/>
                <a:ea typeface="+mn-ea"/>
                <a:cs typeface="Tahoma"/>
              </a:rPr>
              <a:t>t </a:t>
            </a:r>
            <a:r>
              <a:rPr kumimoji="0" sz="614" b="0" i="0" u="none" strike="noStrike" kern="1200" cap="none" spc="-106" normalizeH="0" baseline="0" noProof="0" dirty="0">
                <a:ln>
                  <a:noFill/>
                </a:ln>
                <a:solidFill>
                  <a:srgbClr val="414042"/>
                </a:solidFill>
                <a:effectLst/>
                <a:uLnTx/>
                <a:uFillTx/>
                <a:latin typeface="Tahoma"/>
                <a:ea typeface="+mn-ea"/>
                <a:cs typeface="Tahoma"/>
              </a:rPr>
              <a:t>an</a:t>
            </a:r>
            <a:r>
              <a:rPr kumimoji="0" sz="614" b="0" i="0" u="none" strike="noStrike" kern="1200" cap="none" spc="-99" normalizeH="0" baseline="0" noProof="0" dirty="0">
                <a:ln>
                  <a:noFill/>
                </a:ln>
                <a:solidFill>
                  <a:srgbClr val="414042"/>
                </a:solidFill>
                <a:effectLst/>
                <a:uLnTx/>
                <a:uFillTx/>
                <a:latin typeface="Tahoma"/>
                <a:ea typeface="+mn-ea"/>
                <a:cs typeface="Tahoma"/>
              </a:rPr>
              <a:t>d</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68" normalizeH="0" baseline="0" noProof="0" dirty="0">
                <a:ln>
                  <a:noFill/>
                </a:ln>
                <a:solidFill>
                  <a:srgbClr val="414042"/>
                </a:solidFill>
                <a:effectLst/>
                <a:uLnTx/>
                <a:uFillTx/>
                <a:latin typeface="Tahoma"/>
                <a:ea typeface="+mn-ea"/>
                <a:cs typeface="Tahoma"/>
              </a:rPr>
              <a:t>y  </a:t>
            </a:r>
            <a:r>
              <a:rPr kumimoji="0" sz="614" b="0" i="0" u="none" strike="noStrike" kern="1200" cap="none" spc="-92" normalizeH="0" baseline="0" noProof="0" dirty="0">
                <a:ln>
                  <a:noFill/>
                </a:ln>
                <a:solidFill>
                  <a:srgbClr val="414042"/>
                </a:solidFill>
                <a:effectLst/>
                <a:uLnTx/>
                <a:uFillTx/>
                <a:latin typeface="Tahoma"/>
                <a:ea typeface="+mn-ea"/>
                <a:cs typeface="Tahoma"/>
              </a:rPr>
              <a:t>s</a:t>
            </a:r>
            <a:r>
              <a:rPr kumimoji="0" sz="614" b="0" i="0" u="none" strike="noStrike" kern="1200" cap="none" spc="-106" normalizeH="0" baseline="0" noProof="0" dirty="0">
                <a:ln>
                  <a:noFill/>
                </a:ln>
                <a:solidFill>
                  <a:srgbClr val="414042"/>
                </a:solidFill>
                <a:effectLst/>
                <a:uLnTx/>
                <a:uFillTx/>
                <a:latin typeface="Tahoma"/>
                <a:ea typeface="+mn-ea"/>
                <a:cs typeface="Tahoma"/>
              </a:rPr>
              <a:t>ha</a:t>
            </a:r>
            <a:r>
              <a:rPr kumimoji="0" sz="614" b="0" i="0" u="none" strike="noStrike" kern="1200" cap="none" spc="-58" normalizeH="0" baseline="0" noProof="0" dirty="0">
                <a:ln>
                  <a:noFill/>
                </a:ln>
                <a:solidFill>
                  <a:srgbClr val="414042"/>
                </a:solidFill>
                <a:effectLst/>
                <a:uLnTx/>
                <a:uFillTx/>
                <a:latin typeface="Tahoma"/>
                <a:ea typeface="+mn-ea"/>
                <a:cs typeface="Tahoma"/>
              </a:rPr>
              <a:t>ri</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99" normalizeH="0" baseline="0" noProof="0" dirty="0">
                <a:ln>
                  <a:noFill/>
                </a:ln>
                <a:solidFill>
                  <a:srgbClr val="414042"/>
                </a:solidFill>
                <a:effectLst/>
                <a:uLnTx/>
                <a:uFillTx/>
                <a:latin typeface="Tahoma"/>
                <a:ea typeface="+mn-ea"/>
                <a:cs typeface="Tahoma"/>
              </a:rPr>
              <a:t>g</a:t>
            </a:r>
            <a:r>
              <a:rPr kumimoji="0" sz="614" b="0" i="0" u="none" strike="noStrike" kern="1200" cap="none" spc="-75"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89" normalizeH="0" baseline="0" noProof="0" dirty="0">
                <a:ln>
                  <a:noFill/>
                </a:ln>
                <a:solidFill>
                  <a:srgbClr val="414042"/>
                </a:solidFill>
                <a:effectLst/>
                <a:uLnTx/>
                <a:uFillTx/>
                <a:latin typeface="Tahoma"/>
                <a:ea typeface="+mn-ea"/>
                <a:cs typeface="Tahoma"/>
              </a:rPr>
              <a:t>fo</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167" normalizeH="0" baseline="0" noProof="0" dirty="0">
                <a:ln>
                  <a:noFill/>
                </a:ln>
                <a:solidFill>
                  <a:srgbClr val="414042"/>
                </a:solidFill>
                <a:effectLst/>
                <a:uLnTx/>
                <a:uFillTx/>
                <a:latin typeface="Tahoma"/>
                <a:ea typeface="+mn-ea"/>
                <a:cs typeface="Tahoma"/>
              </a:rPr>
              <a:t>m</a:t>
            </a:r>
            <a:r>
              <a:rPr kumimoji="0" sz="614" b="0" i="0" u="none" strike="noStrike" kern="1200" cap="none" spc="-89" normalizeH="0" baseline="0" noProof="0" dirty="0">
                <a:ln>
                  <a:noFill/>
                </a:ln>
                <a:solidFill>
                  <a:srgbClr val="414042"/>
                </a:solidFill>
                <a:effectLst/>
                <a:uLnTx/>
                <a:uFillTx/>
                <a:latin typeface="Tahoma"/>
                <a:ea typeface="+mn-ea"/>
                <a:cs typeface="Tahoma"/>
              </a:rPr>
              <a:t>at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9"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99" normalizeH="0" baseline="0" noProof="0" dirty="0">
                <a:ln>
                  <a:noFill/>
                </a:ln>
                <a:solidFill>
                  <a:srgbClr val="414042"/>
                </a:solidFill>
                <a:effectLst/>
                <a:uLnTx/>
                <a:uFillTx/>
                <a:latin typeface="Tahoma"/>
                <a:ea typeface="+mn-ea"/>
                <a:cs typeface="Tahoma"/>
              </a:rPr>
              <a:t>a</a:t>
            </a:r>
            <a:r>
              <a:rPr kumimoji="0" sz="614" b="0" i="0" u="none" strike="noStrike" kern="1200" cap="none" spc="-61" normalizeH="0" baseline="0" noProof="0" dirty="0">
                <a:ln>
                  <a:noFill/>
                </a:ln>
                <a:solidFill>
                  <a:srgbClr val="414042"/>
                </a:solidFill>
                <a:effectLst/>
                <a:uLnTx/>
                <a:uFillTx/>
                <a:latin typeface="Tahoma"/>
                <a:ea typeface="+mn-ea"/>
                <a:cs typeface="Tahoma"/>
              </a:rPr>
              <a:t>t</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78" normalizeH="0" baseline="0" noProof="0" dirty="0">
                <a:ln>
                  <a:noFill/>
                </a:ln>
                <a:solidFill>
                  <a:srgbClr val="414042"/>
                </a:solidFill>
                <a:effectLst/>
                <a:uLnTx/>
                <a:uFillTx/>
                <a:latin typeface="Tahoma"/>
                <a:ea typeface="+mn-ea"/>
                <a:cs typeface="Tahoma"/>
              </a:rPr>
              <a:t>he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112" normalizeH="0" baseline="0" noProof="0" dirty="0">
                <a:ln>
                  <a:noFill/>
                </a:ln>
                <a:solidFill>
                  <a:srgbClr val="414042"/>
                </a:solidFill>
                <a:effectLst/>
                <a:uLnTx/>
                <a:uFillTx/>
                <a:latin typeface="Tahoma"/>
                <a:ea typeface="+mn-ea"/>
                <a:cs typeface="Tahoma"/>
              </a:rPr>
              <a:t>v</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d</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69" name="object 69"/>
          <p:cNvGrpSpPr/>
          <p:nvPr/>
        </p:nvGrpSpPr>
        <p:grpSpPr>
          <a:xfrm>
            <a:off x="4186670" y="2965305"/>
            <a:ext cx="991899" cy="603106"/>
            <a:chOff x="4972049" y="4349113"/>
            <a:chExt cx="1454785" cy="884555"/>
          </a:xfrm>
        </p:grpSpPr>
        <p:sp>
          <p:nvSpPr>
            <p:cNvPr id="70" name="object 70"/>
            <p:cNvSpPr/>
            <p:nvPr/>
          </p:nvSpPr>
          <p:spPr>
            <a:xfrm>
              <a:off x="5052060" y="4422775"/>
              <a:ext cx="1368425" cy="804545"/>
            </a:xfrm>
            <a:custGeom>
              <a:avLst/>
              <a:gdLst/>
              <a:ahLst/>
              <a:cxnLst/>
              <a:rect l="l" t="t" r="r" b="b"/>
              <a:pathLst>
                <a:path w="1368425" h="804545">
                  <a:moveTo>
                    <a:pt x="0" y="0"/>
                  </a:moveTo>
                  <a:lnTo>
                    <a:pt x="0" y="804545"/>
                  </a:lnTo>
                  <a:lnTo>
                    <a:pt x="1299845" y="804545"/>
                  </a:lnTo>
                  <a:lnTo>
                    <a:pt x="1368425" y="735965"/>
                  </a:lnTo>
                  <a:lnTo>
                    <a:pt x="136842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71" name="object 71"/>
            <p:cNvPicPr/>
            <p:nvPr/>
          </p:nvPicPr>
          <p:blipFill>
            <a:blip r:embed="rId7" cstate="print"/>
            <a:stretch>
              <a:fillRect/>
            </a:stretch>
          </p:blipFill>
          <p:spPr>
            <a:xfrm>
              <a:off x="4972049" y="4349113"/>
              <a:ext cx="160019" cy="160019"/>
            </a:xfrm>
            <a:prstGeom prst="rect">
              <a:avLst/>
            </a:prstGeom>
          </p:spPr>
        </p:pic>
      </p:grpSp>
      <p:sp>
        <p:nvSpPr>
          <p:cNvPr id="72" name="object 72"/>
          <p:cNvSpPr txBox="1"/>
          <p:nvPr/>
        </p:nvSpPr>
        <p:spPr>
          <a:xfrm>
            <a:off x="4315640" y="3084714"/>
            <a:ext cx="769793"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82" normalizeH="0" baseline="0" noProof="0" dirty="0">
                <a:ln>
                  <a:noFill/>
                </a:ln>
                <a:solidFill>
                  <a:srgbClr val="414042"/>
                </a:solidFill>
                <a:effectLst/>
                <a:uLnTx/>
                <a:uFillTx/>
                <a:latin typeface="Tahoma"/>
                <a:ea typeface="+mn-ea"/>
                <a:cs typeface="Tahoma"/>
              </a:rPr>
              <a:t>Li</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res</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he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99" normalizeH="0" baseline="0" noProof="0" dirty="0">
                <a:ln>
                  <a:noFill/>
                </a:ln>
                <a:solidFill>
                  <a:srgbClr val="414042"/>
                </a:solidFill>
                <a:effectLst/>
                <a:uLnTx/>
                <a:uFillTx/>
                <a:latin typeface="Tahoma"/>
                <a:ea typeface="+mn-ea"/>
                <a:cs typeface="Tahoma"/>
              </a:rPr>
              <a:t>nt</a:t>
            </a:r>
            <a:r>
              <a:rPr kumimoji="0" sz="614" b="0" i="0" u="none" strike="noStrike" kern="1200" cap="none" spc="-44" normalizeH="0" baseline="0" noProof="0" dirty="0">
                <a:ln>
                  <a:noFill/>
                </a:ln>
                <a:solidFill>
                  <a:srgbClr val="414042"/>
                </a:solidFill>
                <a:effectLst/>
                <a:uLnTx/>
                <a:uFillTx/>
                <a:latin typeface="Tahoma"/>
                <a:ea typeface="+mn-ea"/>
                <a:cs typeface="Tahoma"/>
              </a:rPr>
              <a: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as</a:t>
            </a:r>
            <a:r>
              <a:rPr kumimoji="0" sz="614" b="0" i="0" u="none" strike="noStrike" kern="1200" cap="none" spc="-102" normalizeH="0" baseline="0" noProof="0" dirty="0">
                <a:ln>
                  <a:noFill/>
                </a:ln>
                <a:solidFill>
                  <a:srgbClr val="414042"/>
                </a:solidFill>
                <a:effectLst/>
                <a:uLnTx/>
                <a:uFillTx/>
                <a:latin typeface="Tahoma"/>
                <a:ea typeface="+mn-ea"/>
                <a:cs typeface="Tahoma"/>
              </a:rPr>
              <a:t>sess</a:t>
            </a:r>
            <a:r>
              <a:rPr kumimoji="0" sz="614" b="0" i="0" u="none" strike="noStrike" kern="1200" cap="none" spc="-191" normalizeH="0" baseline="0" noProof="0" dirty="0">
                <a:ln>
                  <a:noFill/>
                </a:ln>
                <a:solidFill>
                  <a:srgbClr val="414042"/>
                </a:solidFill>
                <a:effectLst/>
                <a:uLnTx/>
                <a:uFillTx/>
                <a:latin typeface="Tahoma"/>
                <a:ea typeface="+mn-ea"/>
                <a:cs typeface="Tahoma"/>
              </a:rPr>
              <a:t>m</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43" normalizeH="0" baseline="0" noProof="0" dirty="0">
                <a:ln>
                  <a:noFill/>
                </a:ln>
                <a:solidFill>
                  <a:srgbClr val="414042"/>
                </a:solidFill>
                <a:effectLst/>
                <a:uLnTx/>
                <a:uFillTx/>
                <a:latin typeface="Tahoma"/>
                <a:ea typeface="+mn-ea"/>
                <a:cs typeface="Tahoma"/>
              </a:rPr>
              <a:t>wh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78" normalizeH="0" baseline="0" noProof="0" dirty="0">
                <a:ln>
                  <a:noFill/>
                </a:ln>
                <a:solidFill>
                  <a:srgbClr val="414042"/>
                </a:solidFill>
                <a:effectLst/>
                <a:uLnTx/>
                <a:uFillTx/>
                <a:latin typeface="Tahoma"/>
                <a:ea typeface="+mn-ea"/>
                <a:cs typeface="Tahoma"/>
              </a:rPr>
              <a:t>s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47" normalizeH="0" baseline="0" noProof="0" dirty="0">
                <a:ln>
                  <a:noFill/>
                </a:ln>
                <a:solidFill>
                  <a:srgbClr val="414042"/>
                </a:solidFill>
                <a:effectLst/>
                <a:uLnTx/>
                <a:uFillTx/>
                <a:latin typeface="Tahoma"/>
                <a:ea typeface="+mn-ea"/>
                <a:cs typeface="Tahoma"/>
              </a:rPr>
              <a:t>em</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43" normalizeH="0" baseline="0" noProof="0" dirty="0">
                <a:ln>
                  <a:noFill/>
                </a:ln>
                <a:solidFill>
                  <a:srgbClr val="414042"/>
                </a:solidFill>
                <a:effectLst/>
                <a:uLnTx/>
                <a:uFillTx/>
                <a:latin typeface="Tahoma"/>
                <a:ea typeface="+mn-ea"/>
                <a:cs typeface="Tahoma"/>
              </a:rPr>
              <a:t>wh</a:t>
            </a:r>
            <a:r>
              <a:rPr kumimoji="0" sz="614" b="0" i="0" u="none" strike="noStrike" kern="1200" cap="none" spc="-116" normalizeH="0" baseline="0" noProof="0" dirty="0">
                <a:ln>
                  <a:noFill/>
                </a:ln>
                <a:solidFill>
                  <a:srgbClr val="414042"/>
                </a:solidFill>
                <a:effectLst/>
                <a:uLnTx/>
                <a:uFillTx/>
                <a:latin typeface="Tahoma"/>
                <a:ea typeface="+mn-ea"/>
                <a:cs typeface="Tahoma"/>
              </a:rPr>
              <a:t>en</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de</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91" normalizeH="0" baseline="0" noProof="0" dirty="0">
                <a:ln>
                  <a:noFill/>
                </a:ln>
                <a:solidFill>
                  <a:srgbClr val="414042"/>
                </a:solidFill>
                <a:effectLst/>
                <a:uLnTx/>
                <a:uFillTx/>
                <a:latin typeface="Tahoma"/>
                <a:ea typeface="+mn-ea"/>
                <a:cs typeface="Tahoma"/>
              </a:rPr>
              <a:t>m</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85" normalizeH="0" baseline="0" noProof="0" dirty="0">
                <a:ln>
                  <a:noFill/>
                </a:ln>
                <a:solidFill>
                  <a:srgbClr val="414042"/>
                </a:solidFill>
                <a:effectLst/>
                <a:uLnTx/>
                <a:uFillTx/>
                <a:latin typeface="Tahoma"/>
                <a:ea typeface="+mn-ea"/>
                <a:cs typeface="Tahoma"/>
              </a:rPr>
              <a:t>g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re</a:t>
            </a:r>
            <a:r>
              <a:rPr kumimoji="0" sz="614" b="0" i="0" u="none" strike="noStrike" kern="1200" cap="none" spc="-58" normalizeH="0" baseline="0" noProof="0" dirty="0">
                <a:ln>
                  <a:noFill/>
                </a:ln>
                <a:solidFill>
                  <a:srgbClr val="414042"/>
                </a:solidFill>
                <a:effectLst/>
                <a:uLnTx/>
                <a:uFillTx/>
                <a:latin typeface="Tahoma"/>
                <a:ea typeface="+mn-ea"/>
                <a:cs typeface="Tahoma"/>
              </a:rPr>
              <a:t>f</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68" normalizeH="0" baseline="0" noProof="0" dirty="0">
                <a:ln>
                  <a:noFill/>
                </a:ln>
                <a:solidFill>
                  <a:srgbClr val="414042"/>
                </a:solidFill>
                <a:effectLst/>
                <a:uLnTx/>
                <a:uFillTx/>
                <a:latin typeface="Tahoma"/>
                <a:ea typeface="+mn-ea"/>
                <a:cs typeface="Tahoma"/>
              </a:rPr>
              <a:t>rr</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41" normalizeH="0" baseline="0" noProof="0" dirty="0">
                <a:ln>
                  <a:noFill/>
                </a:ln>
                <a:solidFill>
                  <a:srgbClr val="414042"/>
                </a:solidFill>
                <a:effectLst/>
                <a:uLnTx/>
                <a:uFillTx/>
                <a:latin typeface="Tahoma"/>
                <a:ea typeface="+mn-ea"/>
                <a:cs typeface="Tahoma"/>
              </a:rPr>
              <a:t>l</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p</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7" normalizeH="0" baseline="0" noProof="0" dirty="0">
                <a:ln>
                  <a:noFill/>
                </a:ln>
                <a:solidFill>
                  <a:srgbClr val="414042"/>
                </a:solidFill>
                <a:effectLst/>
                <a:uLnTx/>
                <a:uFillTx/>
                <a:latin typeface="Tahoma"/>
                <a:ea typeface="+mn-ea"/>
                <a:cs typeface="Tahoma"/>
              </a:rPr>
              <a:t>i</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92"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73" name="object 73"/>
          <p:cNvSpPr/>
          <p:nvPr/>
        </p:nvSpPr>
        <p:spPr>
          <a:xfrm>
            <a:off x="5316682" y="3160568"/>
            <a:ext cx="61913" cy="174480"/>
          </a:xfrm>
          <a:custGeom>
            <a:avLst/>
            <a:gdLst/>
            <a:ahLst/>
            <a:cxnLst/>
            <a:rect l="l" t="t" r="r" b="b"/>
            <a:pathLst>
              <a:path w="90804" h="255904">
                <a:moveTo>
                  <a:pt x="90804" y="0"/>
                </a:moveTo>
                <a:lnTo>
                  <a:pt x="0" y="127635"/>
                </a:lnTo>
                <a:lnTo>
                  <a:pt x="90804" y="255904"/>
                </a:lnTo>
                <a:lnTo>
                  <a:pt x="90804" y="0"/>
                </a:lnTo>
                <a:close/>
              </a:path>
            </a:pathLst>
          </a:custGeom>
          <a:solidFill>
            <a:srgbClr val="0079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74" name="object 74"/>
          <p:cNvSpPr/>
          <p:nvPr/>
        </p:nvSpPr>
        <p:spPr>
          <a:xfrm>
            <a:off x="5472546" y="3453245"/>
            <a:ext cx="1246909" cy="183140"/>
          </a:xfrm>
          <a:custGeom>
            <a:avLst/>
            <a:gdLst/>
            <a:ahLst/>
            <a:cxnLst/>
            <a:rect l="l" t="t" r="r" b="b"/>
            <a:pathLst>
              <a:path w="1828800" h="268604">
                <a:moveTo>
                  <a:pt x="1828800" y="0"/>
                </a:moveTo>
                <a:lnTo>
                  <a:pt x="0" y="0"/>
                </a:lnTo>
                <a:lnTo>
                  <a:pt x="0" y="50165"/>
                </a:lnTo>
                <a:lnTo>
                  <a:pt x="914400" y="268605"/>
                </a:lnTo>
                <a:lnTo>
                  <a:pt x="1828800" y="50165"/>
                </a:lnTo>
                <a:lnTo>
                  <a:pt x="1828800" y="0"/>
                </a:lnTo>
                <a:close/>
              </a:path>
            </a:pathLst>
          </a:custGeom>
          <a:solidFill>
            <a:srgbClr val="009A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75" name="object 75"/>
          <p:cNvSpPr txBox="1"/>
          <p:nvPr/>
        </p:nvSpPr>
        <p:spPr>
          <a:xfrm>
            <a:off x="5439667" y="2959073"/>
            <a:ext cx="1246909" cy="306874"/>
          </a:xfrm>
          <a:prstGeom prst="rect">
            <a:avLst/>
          </a:prstGeom>
          <a:solidFill>
            <a:srgbClr val="009A66"/>
          </a:solidFill>
        </p:spPr>
        <p:txBody>
          <a:bodyPr vert="horz" wrap="square" lIns="0" tIns="2598" rIns="0" bIns="0" rtlCol="0">
            <a:spAutoFit/>
          </a:bodyPr>
          <a:lstStyle/>
          <a:p>
            <a:pPr marL="0" marR="0" lvl="0" indent="0" algn="l" defTabSz="914400" rtl="0" eaLnBrk="1" fontAlgn="auto" latinLnBrk="0" hangingPunct="1">
              <a:lnSpc>
                <a:spcPct val="100000"/>
              </a:lnSpc>
              <a:spcBef>
                <a:spcPts val="20"/>
              </a:spcBef>
              <a:spcAft>
                <a:spcPts val="0"/>
              </a:spcAft>
              <a:buClrTx/>
              <a:buSzTx/>
              <a:buFontTx/>
              <a:buNone/>
              <a:tabLst/>
              <a:defRPr/>
            </a:pPr>
            <a:endParaRPr kumimoji="0" sz="1159"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818" b="1" i="0" u="none" strike="noStrike" kern="1200" cap="none" spc="-3" normalizeH="0" baseline="0" noProof="0" dirty="0">
                <a:ln>
                  <a:noFill/>
                </a:ln>
                <a:effectLst/>
                <a:uLnTx/>
                <a:uFillTx/>
                <a:latin typeface="Calibri"/>
                <a:ea typeface="+mn-ea"/>
                <a:cs typeface="Calibri"/>
              </a:rPr>
              <a:t>Referral</a:t>
            </a:r>
            <a:endParaRPr kumimoji="0" sz="818" b="0" i="0" u="none" strike="noStrike" kern="1200" cap="none" spc="0" normalizeH="0" baseline="0" noProof="0" dirty="0">
              <a:ln>
                <a:noFill/>
              </a:ln>
              <a:effectLst/>
              <a:uLnTx/>
              <a:uFillTx/>
              <a:latin typeface="Calibri"/>
              <a:ea typeface="+mn-ea"/>
              <a:cs typeface="Calibri"/>
            </a:endParaRPr>
          </a:p>
        </p:txBody>
      </p:sp>
      <p:sp>
        <p:nvSpPr>
          <p:cNvPr id="76" name="object 76"/>
          <p:cNvSpPr/>
          <p:nvPr/>
        </p:nvSpPr>
        <p:spPr>
          <a:xfrm>
            <a:off x="6813405" y="3160568"/>
            <a:ext cx="61913" cy="174480"/>
          </a:xfrm>
          <a:custGeom>
            <a:avLst/>
            <a:gdLst/>
            <a:ahLst/>
            <a:cxnLst/>
            <a:rect l="l" t="t" r="r" b="b"/>
            <a:pathLst>
              <a:path w="90804" h="255904">
                <a:moveTo>
                  <a:pt x="0" y="0"/>
                </a:moveTo>
                <a:lnTo>
                  <a:pt x="0" y="255904"/>
                </a:lnTo>
                <a:lnTo>
                  <a:pt x="90805" y="127635"/>
                </a:lnTo>
                <a:lnTo>
                  <a:pt x="0" y="0"/>
                </a:lnTo>
                <a:close/>
              </a:path>
            </a:pathLst>
          </a:custGeom>
          <a:solidFill>
            <a:srgbClr val="DF393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77" name="object 77"/>
          <p:cNvGrpSpPr/>
          <p:nvPr/>
        </p:nvGrpSpPr>
        <p:grpSpPr>
          <a:xfrm>
            <a:off x="6964072" y="2971799"/>
            <a:ext cx="991033" cy="661988"/>
            <a:chOff x="9045572" y="4358638"/>
            <a:chExt cx="1453515" cy="970915"/>
          </a:xfrm>
        </p:grpSpPr>
        <p:sp>
          <p:nvSpPr>
            <p:cNvPr id="78" name="object 78"/>
            <p:cNvSpPr/>
            <p:nvPr/>
          </p:nvSpPr>
          <p:spPr>
            <a:xfrm>
              <a:off x="9124314" y="4422775"/>
              <a:ext cx="1368425" cy="900430"/>
            </a:xfrm>
            <a:custGeom>
              <a:avLst/>
              <a:gdLst/>
              <a:ahLst/>
              <a:cxnLst/>
              <a:rect l="l" t="t" r="r" b="b"/>
              <a:pathLst>
                <a:path w="1368425" h="900429">
                  <a:moveTo>
                    <a:pt x="0" y="0"/>
                  </a:moveTo>
                  <a:lnTo>
                    <a:pt x="0" y="900430"/>
                  </a:lnTo>
                  <a:lnTo>
                    <a:pt x="1299845" y="900430"/>
                  </a:lnTo>
                  <a:lnTo>
                    <a:pt x="1368425" y="831850"/>
                  </a:lnTo>
                  <a:lnTo>
                    <a:pt x="136842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79" name="object 79"/>
            <p:cNvPicPr/>
            <p:nvPr/>
          </p:nvPicPr>
          <p:blipFill>
            <a:blip r:embed="rId8" cstate="print"/>
            <a:stretch>
              <a:fillRect/>
            </a:stretch>
          </p:blipFill>
          <p:spPr>
            <a:xfrm>
              <a:off x="9045572" y="4358638"/>
              <a:ext cx="160019" cy="160019"/>
            </a:xfrm>
            <a:prstGeom prst="rect">
              <a:avLst/>
            </a:prstGeom>
          </p:spPr>
        </p:pic>
      </p:grpSp>
      <p:sp>
        <p:nvSpPr>
          <p:cNvPr id="80" name="object 80"/>
          <p:cNvSpPr txBox="1"/>
          <p:nvPr/>
        </p:nvSpPr>
        <p:spPr>
          <a:xfrm>
            <a:off x="7091102" y="3084714"/>
            <a:ext cx="746414" cy="485244"/>
          </a:xfrm>
          <a:prstGeom prst="rect">
            <a:avLst/>
          </a:prstGeom>
        </p:spPr>
        <p:txBody>
          <a:bodyPr vert="horz" wrap="square" lIns="0" tIns="7793" rIns="0" bIns="0" rtlCol="0">
            <a:spAutoFit/>
          </a:bodyPr>
          <a:lstStyle/>
          <a:p>
            <a:pPr marL="8659" marR="3464" lvl="0" indent="0" algn="l" defTabSz="914400" rtl="0" eaLnBrk="1" fontAlgn="auto" latinLnBrk="0" hangingPunct="1">
              <a:lnSpc>
                <a:spcPct val="100600"/>
              </a:lnSpc>
              <a:spcBef>
                <a:spcPts val="61"/>
              </a:spcBef>
              <a:spcAft>
                <a:spcPts val="0"/>
              </a:spcAft>
              <a:buClrTx/>
              <a:buSzTx/>
              <a:buFontTx/>
              <a:buNone/>
              <a:tabLst/>
              <a:defRPr/>
            </a:pPr>
            <a:r>
              <a:rPr kumimoji="0" sz="614" b="0" i="0" u="none" strike="noStrike" kern="1200" cap="none" spc="-10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a</a:t>
            </a:r>
            <a:r>
              <a:rPr kumimoji="0" sz="614" b="0" i="0" u="none" strike="noStrike" kern="1200" cap="none" spc="-58" normalizeH="0" baseline="0" noProof="0" dirty="0">
                <a:ln>
                  <a:noFill/>
                </a:ln>
                <a:solidFill>
                  <a:srgbClr val="414042"/>
                </a:solidFill>
                <a:effectLst/>
                <a:uLnTx/>
                <a:uFillTx/>
                <a:latin typeface="Tahoma"/>
                <a:ea typeface="+mn-ea"/>
                <a:cs typeface="Tahoma"/>
              </a:rPr>
              <a:t>ff</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p</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9" normalizeH="0" baseline="0" noProof="0" dirty="0">
                <a:ln>
                  <a:noFill/>
                </a:ln>
                <a:solidFill>
                  <a:srgbClr val="414042"/>
                </a:solidFill>
                <a:effectLst/>
                <a:uLnTx/>
                <a:uFillTx/>
                <a:latin typeface="Tahoma"/>
                <a:ea typeface="+mn-ea"/>
                <a:cs typeface="Tahoma"/>
              </a:rPr>
              <a:t>n</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89" normalizeH="0" baseline="0" noProof="0" dirty="0">
                <a:ln>
                  <a:noFill/>
                </a:ln>
                <a:solidFill>
                  <a:srgbClr val="414042"/>
                </a:solidFill>
                <a:effectLst/>
                <a:uLnTx/>
                <a:uFillTx/>
                <a:latin typeface="Tahoma"/>
                <a:ea typeface="+mn-ea"/>
                <a:cs typeface="Tahoma"/>
              </a:rPr>
              <a:t>y</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67" normalizeH="0" baseline="0" noProof="0" dirty="0">
                <a:ln>
                  <a:noFill/>
                </a:ln>
                <a:solidFill>
                  <a:srgbClr val="414042"/>
                </a:solidFill>
                <a:effectLst/>
                <a:uLnTx/>
                <a:uFillTx/>
                <a:latin typeface="Tahoma"/>
                <a:ea typeface="+mn-ea"/>
                <a:cs typeface="Tahoma"/>
              </a:rPr>
              <a:t>m</a:t>
            </a:r>
            <a:r>
              <a:rPr kumimoji="0" sz="614" b="0" i="0" u="none" strike="noStrike" kern="1200" cap="none" spc="-9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k</a:t>
            </a:r>
            <a:r>
              <a:rPr kumimoji="0" sz="614" b="0" i="0" u="none" strike="noStrike" kern="1200" cap="none" spc="-99" normalizeH="0" baseline="0" noProof="0" dirty="0">
                <a:ln>
                  <a:noFill/>
                </a:ln>
                <a:solidFill>
                  <a:srgbClr val="414042"/>
                </a:solidFill>
                <a:effectLst/>
                <a:uLnTx/>
                <a:uFillTx/>
                <a:latin typeface="Tahoma"/>
                <a:ea typeface="+mn-ea"/>
                <a:cs typeface="Tahoma"/>
              </a:rPr>
              <a:t>e</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61" normalizeH="0" baseline="0" noProof="0" dirty="0">
                <a:ln>
                  <a:noFill/>
                </a:ln>
                <a:solidFill>
                  <a:srgbClr val="414042"/>
                </a:solidFill>
                <a:effectLst/>
                <a:uLnTx/>
                <a:uFillTx/>
                <a:latin typeface="Tahoma"/>
                <a:ea typeface="+mn-ea"/>
                <a:cs typeface="Tahoma"/>
              </a:rPr>
              <a:t>r</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48" normalizeH="0" baseline="0" noProof="0" dirty="0">
                <a:ln>
                  <a:noFill/>
                </a:ln>
                <a:solidFill>
                  <a:srgbClr val="414042"/>
                </a:solidFill>
                <a:effectLst/>
                <a:uLnTx/>
                <a:uFillTx/>
                <a:latin typeface="Tahoma"/>
                <a:ea typeface="+mn-ea"/>
                <a:cs typeface="Tahoma"/>
              </a:rPr>
              <a:t>l</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j</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  </a:t>
            </a:r>
            <a:r>
              <a:rPr kumimoji="0" sz="614" b="0" i="0" u="none" strike="noStrike" kern="1200" cap="none" spc="-99" normalizeH="0" baseline="0" noProof="0" dirty="0">
                <a:ln>
                  <a:noFill/>
                </a:ln>
                <a:solidFill>
                  <a:srgbClr val="414042"/>
                </a:solidFill>
                <a:effectLst/>
                <a:uLnTx/>
                <a:uFillTx/>
                <a:latin typeface="Tahoma"/>
                <a:ea typeface="+mn-ea"/>
                <a:cs typeface="Tahoma"/>
              </a:rPr>
              <a:t>th</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106" normalizeH="0" baseline="0" noProof="0" dirty="0">
                <a:ln>
                  <a:noFill/>
                </a:ln>
                <a:solidFill>
                  <a:srgbClr val="414042"/>
                </a:solidFill>
                <a:effectLst/>
                <a:uLnTx/>
                <a:uFillTx/>
                <a:latin typeface="Tahoma"/>
                <a:ea typeface="+mn-ea"/>
                <a:cs typeface="Tahoma"/>
              </a:rPr>
              <a:t>k</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73" normalizeH="0" baseline="0" noProof="0" dirty="0">
                <a:ln>
                  <a:noFill/>
                </a:ln>
                <a:solidFill>
                  <a:srgbClr val="414042"/>
                </a:solidFill>
                <a:effectLst/>
                <a:uLnTx/>
                <a:uFillTx/>
                <a:latin typeface="Tahoma"/>
                <a:ea typeface="+mn-ea"/>
                <a:cs typeface="Tahoma"/>
              </a:rPr>
              <a:t>w</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51" normalizeH="0" baseline="0" noProof="0" dirty="0">
                <a:ln>
                  <a:noFill/>
                </a:ln>
                <a:solidFill>
                  <a:srgbClr val="414042"/>
                </a:solidFill>
                <a:effectLst/>
                <a:uLnTx/>
                <a:uFillTx/>
                <a:latin typeface="Tahoma"/>
                <a:ea typeface="+mn-ea"/>
                <a:cs typeface="Tahoma"/>
              </a:rPr>
              <a:t>l</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due  </a:t>
            </a:r>
            <a:r>
              <a:rPr kumimoji="0" sz="614" b="0" i="0" u="none" strike="noStrike" kern="1200" cap="none" spc="-85" normalizeH="0" baseline="0" noProof="0" dirty="0">
                <a:ln>
                  <a:noFill/>
                </a:ln>
                <a:solidFill>
                  <a:srgbClr val="414042"/>
                </a:solidFill>
                <a:effectLst/>
                <a:uLnTx/>
                <a:uFillTx/>
                <a:latin typeface="Tahoma"/>
                <a:ea typeface="+mn-ea"/>
                <a:cs typeface="Tahoma"/>
              </a:rPr>
              <a:t>to</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inappropriately</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perceived </a:t>
            </a:r>
            <a:r>
              <a:rPr kumimoji="0" sz="614" b="0" i="0" u="none" strike="noStrike" kern="1200" cap="none" spc="-89" normalizeH="0" baseline="0" noProof="0" dirty="0">
                <a:ln>
                  <a:noFill/>
                </a:ln>
                <a:solidFill>
                  <a:srgbClr val="414042"/>
                </a:solidFill>
                <a:effectLst/>
                <a:uLnTx/>
                <a:uFillTx/>
                <a:latin typeface="Tahoma"/>
                <a:ea typeface="+mn-ea"/>
                <a:cs typeface="Tahoma"/>
              </a:rPr>
              <a:t> </a:t>
            </a:r>
            <a:r>
              <a:rPr kumimoji="0" sz="614" b="0" i="0" u="none" strike="noStrike" kern="1200" cap="none" spc="-55" normalizeH="0" baseline="0" noProof="0" dirty="0">
                <a:ln>
                  <a:noFill/>
                </a:ln>
                <a:solidFill>
                  <a:srgbClr val="414042"/>
                </a:solidFill>
                <a:effectLst/>
                <a:uLnTx/>
                <a:uFillTx/>
                <a:latin typeface="Tahoma"/>
                <a:ea typeface="+mn-ea"/>
                <a:cs typeface="Tahoma"/>
              </a:rPr>
              <a:t>barriers.</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81" name="object 81"/>
          <p:cNvGrpSpPr/>
          <p:nvPr/>
        </p:nvGrpSpPr>
        <p:grpSpPr>
          <a:xfrm>
            <a:off x="8005328" y="2971799"/>
            <a:ext cx="992332" cy="661988"/>
            <a:chOff x="10572748" y="4358638"/>
            <a:chExt cx="1455420" cy="970915"/>
          </a:xfrm>
        </p:grpSpPr>
        <p:sp>
          <p:nvSpPr>
            <p:cNvPr id="82" name="object 82"/>
            <p:cNvSpPr/>
            <p:nvPr/>
          </p:nvSpPr>
          <p:spPr>
            <a:xfrm>
              <a:off x="10654030" y="4422775"/>
              <a:ext cx="1367790" cy="900430"/>
            </a:xfrm>
            <a:custGeom>
              <a:avLst/>
              <a:gdLst/>
              <a:ahLst/>
              <a:cxnLst/>
              <a:rect l="l" t="t" r="r" b="b"/>
              <a:pathLst>
                <a:path w="1367790" h="900429">
                  <a:moveTo>
                    <a:pt x="0" y="0"/>
                  </a:moveTo>
                  <a:lnTo>
                    <a:pt x="0" y="900430"/>
                  </a:lnTo>
                  <a:lnTo>
                    <a:pt x="1299210" y="900430"/>
                  </a:lnTo>
                  <a:lnTo>
                    <a:pt x="1367790" y="831850"/>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83" name="object 83"/>
            <p:cNvPicPr/>
            <p:nvPr/>
          </p:nvPicPr>
          <p:blipFill>
            <a:blip r:embed="rId8" cstate="print"/>
            <a:stretch>
              <a:fillRect/>
            </a:stretch>
          </p:blipFill>
          <p:spPr>
            <a:xfrm>
              <a:off x="10572748" y="4358638"/>
              <a:ext cx="160019" cy="160019"/>
            </a:xfrm>
            <a:prstGeom prst="rect">
              <a:avLst/>
            </a:prstGeom>
          </p:spPr>
        </p:pic>
      </p:grpSp>
      <p:sp>
        <p:nvSpPr>
          <p:cNvPr id="84" name="object 84"/>
          <p:cNvSpPr txBox="1"/>
          <p:nvPr/>
        </p:nvSpPr>
        <p:spPr>
          <a:xfrm>
            <a:off x="8134350" y="3084714"/>
            <a:ext cx="732559" cy="481746"/>
          </a:xfrm>
          <a:prstGeom prst="rect">
            <a:avLst/>
          </a:prstGeom>
        </p:spPr>
        <p:txBody>
          <a:bodyPr vert="horz" wrap="square" lIns="0" tIns="9092" rIns="0" bIns="0" rtlCol="0">
            <a:spAutoFit/>
          </a:bodyPr>
          <a:lstStyle/>
          <a:p>
            <a:pPr marL="8659" marR="3464" lvl="0" indent="0" algn="l" defTabSz="914400" rtl="0" eaLnBrk="1" fontAlgn="auto" latinLnBrk="0" hangingPunct="1">
              <a:lnSpc>
                <a:spcPct val="99500"/>
              </a:lnSpc>
              <a:spcBef>
                <a:spcPts val="72"/>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126"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staff</a:t>
            </a:r>
            <a:r>
              <a:rPr kumimoji="0" sz="614" b="0" i="0" u="none" strike="noStrike" kern="1200" cap="none" spc="-82" normalizeH="0" baseline="0" noProof="0" dirty="0">
                <a:ln>
                  <a:noFill/>
                </a:ln>
                <a:solidFill>
                  <a:srgbClr val="414042"/>
                </a:solidFill>
                <a:effectLst/>
                <a:uLnTx/>
                <a:uFillTx/>
                <a:latin typeface="Tahoma"/>
                <a:ea typeface="+mn-ea"/>
                <a:cs typeface="Tahoma"/>
              </a:rPr>
              <a:t> </a:t>
            </a:r>
            <a:r>
              <a:rPr kumimoji="0" sz="614" b="0" i="0" u="none" strike="noStrike" kern="1200" cap="none" spc="-109" normalizeH="0" baseline="0" noProof="0" dirty="0">
                <a:ln>
                  <a:noFill/>
                </a:ln>
                <a:solidFill>
                  <a:srgbClr val="414042"/>
                </a:solidFill>
                <a:effectLst/>
                <a:uLnTx/>
                <a:uFillTx/>
                <a:latin typeface="Tahoma"/>
                <a:ea typeface="+mn-ea"/>
                <a:cs typeface="Tahoma"/>
              </a:rPr>
              <a:t>person</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does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not </a:t>
            </a:r>
            <a:r>
              <a:rPr kumimoji="0" sz="614" b="0" i="0" u="none" strike="noStrike" kern="1200" cap="none" spc="-102" normalizeH="0" baseline="0" noProof="0" dirty="0">
                <a:ln>
                  <a:noFill/>
                </a:ln>
                <a:solidFill>
                  <a:srgbClr val="414042"/>
                </a:solidFill>
                <a:effectLst/>
                <a:uLnTx/>
                <a:uFillTx/>
                <a:latin typeface="Tahoma"/>
                <a:ea typeface="+mn-ea"/>
                <a:cs typeface="Tahoma"/>
              </a:rPr>
              <a:t> fo</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70" normalizeH="0" baseline="0" noProof="0" dirty="0">
                <a:ln>
                  <a:noFill/>
                </a:ln>
                <a:solidFill>
                  <a:srgbClr val="414042"/>
                </a:solidFill>
                <a:effectLst/>
                <a:uLnTx/>
                <a:uFillTx/>
                <a:latin typeface="Tahoma"/>
                <a:ea typeface="+mn-ea"/>
                <a:cs typeface="Tahoma"/>
              </a:rPr>
              <a:t>w</a:t>
            </a:r>
            <a:r>
              <a:rPr kumimoji="0" sz="614" b="0" i="0" u="none" strike="noStrike" kern="1200" cap="none" spc="-78" normalizeH="0" baseline="0" noProof="0" dirty="0">
                <a:ln>
                  <a:noFill/>
                </a:ln>
                <a:solidFill>
                  <a:srgbClr val="414042"/>
                </a:solidFill>
                <a:effectLst/>
                <a:uLnTx/>
                <a:uFillTx/>
                <a:latin typeface="Tahoma"/>
                <a:ea typeface="+mn-ea"/>
                <a:cs typeface="Tahoma"/>
              </a:rPr>
              <a:t>-</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119" normalizeH="0" baseline="0" noProof="0" dirty="0">
                <a:ln>
                  <a:noFill/>
                </a:ln>
                <a:solidFill>
                  <a:srgbClr val="414042"/>
                </a:solidFill>
                <a:effectLst/>
                <a:uLnTx/>
                <a:uFillTx/>
                <a:latin typeface="Tahoma"/>
                <a:ea typeface="+mn-ea"/>
                <a:cs typeface="Tahoma"/>
              </a:rPr>
              <a:t>p</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73" normalizeH="0" baseline="0" noProof="0" dirty="0">
                <a:ln>
                  <a:noFill/>
                </a:ln>
                <a:solidFill>
                  <a:srgbClr val="414042"/>
                </a:solidFill>
                <a:effectLst/>
                <a:uLnTx/>
                <a:uFillTx/>
                <a:latin typeface="Tahoma"/>
                <a:ea typeface="+mn-ea"/>
                <a:cs typeface="Tahoma"/>
              </a:rPr>
              <a:t>w</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h</a:t>
            </a:r>
            <a:r>
              <a:rPr kumimoji="0" sz="614" b="0" i="0" u="none" strike="noStrike" kern="1200" cap="none" spc="0"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82" normalizeH="0" baseline="0" noProof="0" dirty="0">
                <a:ln>
                  <a:noFill/>
                </a:ln>
                <a:solidFill>
                  <a:srgbClr val="414042"/>
                </a:solidFill>
                <a:effectLst/>
                <a:uLnTx/>
                <a:uFillTx/>
                <a:latin typeface="Tahoma"/>
                <a:ea typeface="+mn-ea"/>
                <a:cs typeface="Tahoma"/>
              </a:rPr>
              <a:t>iv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85" normalizeH="0" baseline="0" noProof="0" dirty="0">
                <a:ln>
                  <a:noFill/>
                </a:ln>
                <a:solidFill>
                  <a:srgbClr val="414042"/>
                </a:solidFill>
                <a:effectLst/>
                <a:uLnTx/>
                <a:uFillTx/>
                <a:latin typeface="Tahoma"/>
                <a:ea typeface="+mn-ea"/>
                <a:cs typeface="Tahoma"/>
              </a:rPr>
              <a:t>g  </a:t>
            </a:r>
            <a:r>
              <a:rPr kumimoji="0" sz="614" b="0" i="0" u="none" strike="noStrike" kern="1200" cap="none" spc="-106" normalizeH="0" baseline="0" noProof="0" dirty="0">
                <a:ln>
                  <a:noFill/>
                </a:ln>
                <a:solidFill>
                  <a:srgbClr val="414042"/>
                </a:solidFill>
                <a:effectLst/>
                <a:uLnTx/>
                <a:uFillTx/>
                <a:latin typeface="Tahoma"/>
                <a:ea typeface="+mn-ea"/>
                <a:cs typeface="Tahoma"/>
              </a:rPr>
              <a:t>age</a:t>
            </a:r>
            <a:r>
              <a:rPr kumimoji="0" sz="614" b="0" i="0" u="none" strike="noStrike" kern="1200" cap="none" spc="-99" normalizeH="0" baseline="0" noProof="0" dirty="0">
                <a:ln>
                  <a:noFill/>
                </a:ln>
                <a:solidFill>
                  <a:srgbClr val="414042"/>
                </a:solidFill>
                <a:effectLst/>
                <a:uLnTx/>
                <a:uFillTx/>
                <a:latin typeface="Tahoma"/>
                <a:ea typeface="+mn-ea"/>
                <a:cs typeface="Tahoma"/>
              </a:rPr>
              <a:t>nc</a:t>
            </a:r>
            <a:r>
              <a:rPr kumimoji="0" sz="614" b="0" i="0" u="none" strike="noStrike" kern="1200" cap="none" spc="-89" normalizeH="0" baseline="0" noProof="0" dirty="0">
                <a:ln>
                  <a:noFill/>
                </a:ln>
                <a:solidFill>
                  <a:srgbClr val="414042"/>
                </a:solidFill>
                <a:effectLst/>
                <a:uLnTx/>
                <a:uFillTx/>
                <a:latin typeface="Tahoma"/>
                <a:ea typeface="+mn-ea"/>
                <a:cs typeface="Tahoma"/>
              </a:rPr>
              <a:t>y</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o</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67" normalizeH="0" baseline="0" noProof="0" dirty="0">
                <a:ln>
                  <a:noFill/>
                </a:ln>
                <a:solidFill>
                  <a:srgbClr val="414042"/>
                </a:solidFill>
                <a:effectLst/>
                <a:uLnTx/>
                <a:uFillTx/>
                <a:latin typeface="Tahoma"/>
                <a:ea typeface="+mn-ea"/>
                <a:cs typeface="Tahoma"/>
              </a:rPr>
              <a:t>m</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ke</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s</a:t>
            </a:r>
            <a:r>
              <a:rPr kumimoji="0" sz="614" b="0" i="0" u="none" strike="noStrike" kern="1200" cap="none" spc="-106" normalizeH="0" baseline="0" noProof="0" dirty="0">
                <a:ln>
                  <a:noFill/>
                </a:ln>
                <a:solidFill>
                  <a:srgbClr val="414042"/>
                </a:solidFill>
                <a:effectLst/>
                <a:uLnTx/>
                <a:uFillTx/>
                <a:latin typeface="Tahoma"/>
                <a:ea typeface="+mn-ea"/>
                <a:cs typeface="Tahoma"/>
              </a:rPr>
              <a:t>u</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h</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89" normalizeH="0" baseline="0" noProof="0" dirty="0">
                <a:ln>
                  <a:noFill/>
                </a:ln>
                <a:solidFill>
                  <a:srgbClr val="414042"/>
                </a:solidFill>
                <a:effectLst/>
                <a:uLnTx/>
                <a:uFillTx/>
                <a:latin typeface="Tahoma"/>
                <a:ea typeface="+mn-ea"/>
                <a:cs typeface="Tahoma"/>
              </a:rPr>
              <a:t>y</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68" normalizeH="0" baseline="0" noProof="0" dirty="0">
                <a:ln>
                  <a:noFill/>
                </a:ln>
                <a:solidFill>
                  <a:srgbClr val="414042"/>
                </a:solidFill>
                <a:effectLst/>
                <a:uLnTx/>
                <a:uFillTx/>
                <a:latin typeface="Tahoma"/>
                <a:ea typeface="+mn-ea"/>
                <a:cs typeface="Tahoma"/>
              </a:rPr>
              <a:t>re  </a:t>
            </a:r>
            <a:r>
              <a:rPr kumimoji="0" sz="614" b="0" i="0" u="none" strike="noStrike" kern="1200" cap="none" spc="-106" normalizeH="0" baseline="0" noProof="0" dirty="0">
                <a:ln>
                  <a:noFill/>
                </a:ln>
                <a:solidFill>
                  <a:srgbClr val="414042"/>
                </a:solidFill>
                <a:effectLst/>
                <a:uLnTx/>
                <a:uFillTx/>
                <a:latin typeface="Tahoma"/>
                <a:ea typeface="+mn-ea"/>
                <a:cs typeface="Tahoma"/>
              </a:rPr>
              <a:t>not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discriminating</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against</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the </a:t>
            </a:r>
            <a:r>
              <a:rPr kumimoji="0" sz="614" b="0" i="0" u="none" strike="noStrike" kern="1200" cap="none" spc="-184"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0"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3"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75" normalizeH="0" baseline="0" noProof="0" dirty="0">
                <a:ln>
                  <a:noFill/>
                </a:ln>
                <a:solidFill>
                  <a:srgbClr val="414042"/>
                </a:solidFill>
                <a:effectLst/>
                <a:uLnTx/>
                <a:uFillTx/>
                <a:latin typeface="Tahoma"/>
                <a:ea typeface="+mn-ea"/>
                <a:cs typeface="Tahoma"/>
              </a:rPr>
              <a:t>r</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47" normalizeH="0" baseline="0" noProof="0" dirty="0">
                <a:ln>
                  <a:noFill/>
                </a:ln>
                <a:solidFill>
                  <a:srgbClr val="414042"/>
                </a:solidFill>
                <a:effectLst/>
                <a:uLnTx/>
                <a:uFillTx/>
                <a:latin typeface="Tahoma"/>
                <a:ea typeface="+mn-ea"/>
                <a:cs typeface="Tahoma"/>
              </a:rPr>
              <a:t>em</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64" normalizeH="0" baseline="0" noProof="0" dirty="0">
                <a:ln>
                  <a:noFill/>
                </a:ln>
                <a:solidFill>
                  <a:srgbClr val="414042"/>
                </a:solidFill>
                <a:effectLst/>
                <a:uLnTx/>
                <a:uFillTx/>
                <a:latin typeface="Tahoma"/>
                <a:ea typeface="+mn-ea"/>
                <a:cs typeface="Tahoma"/>
              </a:rPr>
              <a:t>w</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106" normalizeH="0" baseline="0" noProof="0" dirty="0">
                <a:ln>
                  <a:noFill/>
                </a:ln>
                <a:solidFill>
                  <a:srgbClr val="414042"/>
                </a:solidFill>
                <a:effectLst/>
                <a:uLnTx/>
                <a:uFillTx/>
                <a:latin typeface="Tahoma"/>
                <a:ea typeface="+mn-ea"/>
                <a:cs typeface="Tahoma"/>
              </a:rPr>
              <a:t>y</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85" name="object 85"/>
          <p:cNvGrpSpPr/>
          <p:nvPr/>
        </p:nvGrpSpPr>
        <p:grpSpPr>
          <a:xfrm>
            <a:off x="9049615" y="2971799"/>
            <a:ext cx="990600" cy="661988"/>
            <a:chOff x="12104368" y="4358638"/>
            <a:chExt cx="1452880" cy="970915"/>
          </a:xfrm>
        </p:grpSpPr>
        <p:sp>
          <p:nvSpPr>
            <p:cNvPr id="86" name="object 86"/>
            <p:cNvSpPr/>
            <p:nvPr/>
          </p:nvSpPr>
          <p:spPr>
            <a:xfrm>
              <a:off x="12183110" y="4422775"/>
              <a:ext cx="1367790" cy="900430"/>
            </a:xfrm>
            <a:custGeom>
              <a:avLst/>
              <a:gdLst/>
              <a:ahLst/>
              <a:cxnLst/>
              <a:rect l="l" t="t" r="r" b="b"/>
              <a:pathLst>
                <a:path w="1367790" h="900429">
                  <a:moveTo>
                    <a:pt x="0" y="0"/>
                  </a:moveTo>
                  <a:lnTo>
                    <a:pt x="0" y="900430"/>
                  </a:lnTo>
                  <a:lnTo>
                    <a:pt x="1299210" y="900430"/>
                  </a:lnTo>
                  <a:lnTo>
                    <a:pt x="1367790" y="831850"/>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87" name="object 87"/>
            <p:cNvPicPr/>
            <p:nvPr/>
          </p:nvPicPr>
          <p:blipFill>
            <a:blip r:embed="rId9" cstate="print"/>
            <a:stretch>
              <a:fillRect/>
            </a:stretch>
          </p:blipFill>
          <p:spPr>
            <a:xfrm>
              <a:off x="12104368" y="4358638"/>
              <a:ext cx="160019" cy="160019"/>
            </a:xfrm>
            <a:prstGeom prst="rect">
              <a:avLst/>
            </a:prstGeom>
          </p:spPr>
        </p:pic>
      </p:grpSp>
      <p:sp>
        <p:nvSpPr>
          <p:cNvPr id="88" name="object 88"/>
          <p:cNvSpPr txBox="1"/>
          <p:nvPr/>
        </p:nvSpPr>
        <p:spPr>
          <a:xfrm>
            <a:off x="9177598" y="3084714"/>
            <a:ext cx="761567" cy="480872"/>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99"/>
              </a:lnSpc>
              <a:spcBef>
                <a:spcPts val="65"/>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75" normalizeH="0" baseline="0" noProof="0" dirty="0">
                <a:ln>
                  <a:noFill/>
                </a:ln>
                <a:solidFill>
                  <a:srgbClr val="414042"/>
                </a:solidFill>
                <a:effectLst/>
                <a:uLnTx/>
                <a:uFillTx/>
                <a:latin typeface="Tahoma"/>
                <a:ea typeface="+mn-ea"/>
                <a:cs typeface="Tahoma"/>
              </a:rPr>
              <a:t>r</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112" normalizeH="0" baseline="0" noProof="0" dirty="0">
                <a:ln>
                  <a:noFill/>
                </a:ln>
                <a:solidFill>
                  <a:srgbClr val="414042"/>
                </a:solidFill>
                <a:effectLst/>
                <a:uLnTx/>
                <a:uFillTx/>
                <a:latin typeface="Tahoma"/>
                <a:ea typeface="+mn-ea"/>
                <a:cs typeface="Tahoma"/>
              </a:rPr>
              <a:t>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d</a:t>
            </a:r>
            <a:r>
              <a:rPr kumimoji="0" sz="614" b="0" i="0" u="none" strike="noStrike" kern="1200" cap="none" spc="-89" normalizeH="0" baseline="0" noProof="0" dirty="0">
                <a:ln>
                  <a:noFill/>
                </a:ln>
                <a:solidFill>
                  <a:srgbClr val="414042"/>
                </a:solidFill>
                <a:effectLst/>
                <a:uLnTx/>
                <a:uFillTx/>
                <a:latin typeface="Tahoma"/>
                <a:ea typeface="+mn-ea"/>
                <a:cs typeface="Tahoma"/>
              </a:rPr>
              <a:t>es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89" normalizeH="0" baseline="0" noProof="0" dirty="0">
                <a:ln>
                  <a:noFill/>
                </a:ln>
                <a:solidFill>
                  <a:srgbClr val="414042"/>
                </a:solidFill>
                <a:effectLst/>
                <a:uLnTx/>
                <a:uFillTx/>
                <a:latin typeface="Tahoma"/>
                <a:ea typeface="+mn-ea"/>
                <a:cs typeface="Tahoma"/>
              </a:rPr>
              <a:t>fo</a:t>
            </a:r>
            <a:r>
              <a:rPr kumimoji="0" sz="614" b="0" i="0" u="none" strike="noStrike" kern="1200" cap="none" spc="-61" normalizeH="0" baseline="0" noProof="0" dirty="0">
                <a:ln>
                  <a:noFill/>
                </a:ln>
                <a:solidFill>
                  <a:srgbClr val="414042"/>
                </a:solidFill>
                <a:effectLst/>
                <a:uLnTx/>
                <a:uFillTx/>
                <a:latin typeface="Tahoma"/>
                <a:ea typeface="+mn-ea"/>
                <a:cs typeface="Tahoma"/>
              </a:rPr>
              <a:t>r</a:t>
            </a:r>
            <a:r>
              <a:rPr kumimoji="0" sz="614" b="0" i="0" u="none" strike="noStrike" kern="1200" cap="none" spc="-160" normalizeH="0" baseline="0" noProof="0" dirty="0">
                <a:ln>
                  <a:noFill/>
                </a:ln>
                <a:solidFill>
                  <a:srgbClr val="414042"/>
                </a:solidFill>
                <a:effectLst/>
                <a:uLnTx/>
                <a:uFillTx/>
                <a:latin typeface="Tahoma"/>
                <a:ea typeface="+mn-ea"/>
                <a:cs typeface="Tahoma"/>
              </a:rPr>
              <a:t>m</a:t>
            </a:r>
            <a:r>
              <a:rPr kumimoji="0" sz="614" b="0" i="0" u="none" strike="noStrike" kern="1200" cap="none" spc="-9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9" normalizeH="0" baseline="0" noProof="0" dirty="0">
                <a:ln>
                  <a:noFill/>
                </a:ln>
                <a:solidFill>
                  <a:srgbClr val="414042"/>
                </a:solidFill>
                <a:effectLst/>
                <a:uLnTx/>
                <a:uFillTx/>
                <a:latin typeface="Tahoma"/>
                <a:ea typeface="+mn-ea"/>
                <a:cs typeface="Tahoma"/>
              </a:rPr>
              <a:t>n</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8" normalizeH="0" baseline="0" noProof="0" dirty="0">
                <a:ln>
                  <a:noFill/>
                </a:ln>
                <a:solidFill>
                  <a:srgbClr val="414042"/>
                </a:solidFill>
                <a:effectLst/>
                <a:uLnTx/>
                <a:uFillTx/>
                <a:latin typeface="Tahoma"/>
                <a:ea typeface="+mn-ea"/>
                <a:cs typeface="Tahoma"/>
              </a:rPr>
              <a:t>to</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he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61" normalizeH="0" baseline="0" noProof="0" dirty="0">
                <a:ln>
                  <a:noFill/>
                </a:ln>
                <a:solidFill>
                  <a:srgbClr val="414042"/>
                </a:solidFill>
                <a:effectLst/>
                <a:uLnTx/>
                <a:uFillTx/>
                <a:latin typeface="Tahoma"/>
                <a:ea typeface="+mn-ea"/>
                <a:cs typeface="Tahoma"/>
              </a:rPr>
              <a:t>r</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82" normalizeH="0" baseline="0" noProof="0" dirty="0">
                <a:ln>
                  <a:noFill/>
                </a:ln>
                <a:solidFill>
                  <a:srgbClr val="414042"/>
                </a:solidFill>
                <a:effectLst/>
                <a:uLnTx/>
                <a:uFillTx/>
                <a:latin typeface="Tahoma"/>
                <a:ea typeface="+mn-ea"/>
                <a:cs typeface="Tahoma"/>
              </a:rPr>
              <a:t>c</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g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ro</a:t>
            </a:r>
            <a:r>
              <a:rPr kumimoji="0" sz="614" b="0" i="0" u="none" strike="noStrike" kern="1200" cap="none" spc="-68" normalizeH="0" baseline="0" noProof="0" dirty="0">
                <a:ln>
                  <a:noFill/>
                </a:ln>
                <a:solidFill>
                  <a:srgbClr val="414042"/>
                </a:solidFill>
                <a:effectLst/>
                <a:uLnTx/>
                <a:uFillTx/>
                <a:latin typeface="Tahoma"/>
                <a:ea typeface="+mn-ea"/>
                <a:cs typeface="Tahoma"/>
              </a:rPr>
              <a:t>j</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92" normalizeH="0" baseline="0" noProof="0" dirty="0">
                <a:ln>
                  <a:noFill/>
                </a:ln>
                <a:solidFill>
                  <a:srgbClr val="414042"/>
                </a:solidFill>
                <a:effectLst/>
                <a:uLnTx/>
                <a:uFillTx/>
                <a:latin typeface="Tahoma"/>
                <a:ea typeface="+mn-ea"/>
                <a:cs typeface="Tahoma"/>
              </a:rPr>
              <a:t>at</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51" normalizeH="0" baseline="0" noProof="0" dirty="0">
                <a:ln>
                  <a:noFill/>
                </a:ln>
                <a:solidFill>
                  <a:srgbClr val="414042"/>
                </a:solidFill>
                <a:effectLst/>
                <a:uLnTx/>
                <a:uFillTx/>
                <a:latin typeface="Tahoma"/>
                <a:ea typeface="+mn-ea"/>
                <a:cs typeface="Tahoma"/>
              </a:rPr>
              <a:t>’</a:t>
            </a:r>
            <a:r>
              <a:rPr kumimoji="0" sz="614" b="0" i="0" u="none" strike="noStrike" kern="1200" cap="none" spc="-78" normalizeH="0" baseline="0" noProof="0" dirty="0">
                <a:ln>
                  <a:noFill/>
                </a:ln>
                <a:solidFill>
                  <a:srgbClr val="414042"/>
                </a:solidFill>
                <a:effectLst/>
                <a:uLnTx/>
                <a:uFillTx/>
                <a:latin typeface="Tahoma"/>
                <a:ea typeface="+mn-ea"/>
                <a:cs typeface="Tahoma"/>
              </a:rPr>
              <a:t>s  </a:t>
            </a:r>
            <a:r>
              <a:rPr kumimoji="0" sz="614" b="0" i="0" u="none" strike="noStrike" kern="1200" cap="none" spc="-109" normalizeH="0" baseline="0" noProof="0" dirty="0">
                <a:ln>
                  <a:noFill/>
                </a:ln>
                <a:solidFill>
                  <a:srgbClr val="414042"/>
                </a:solidFill>
                <a:effectLst/>
                <a:uLnTx/>
                <a:uFillTx/>
                <a:latin typeface="Tahoma"/>
                <a:ea typeface="+mn-ea"/>
                <a:cs typeface="Tahoma"/>
              </a:rPr>
              <a:t>transgender</a:t>
            </a:r>
            <a:r>
              <a:rPr kumimoji="0" sz="614" b="0" i="0" u="none" strike="noStrike" kern="1200" cap="none" spc="-106"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status </a:t>
            </a:r>
            <a:r>
              <a:rPr kumimoji="0" sz="614" b="0" i="0" u="none" strike="noStrike" kern="1200" cap="none" spc="-106" normalizeH="0" baseline="0" noProof="0" dirty="0">
                <a:ln>
                  <a:noFill/>
                </a:ln>
                <a:solidFill>
                  <a:srgbClr val="414042"/>
                </a:solidFill>
                <a:effectLst/>
                <a:uLnTx/>
                <a:uFillTx/>
                <a:latin typeface="Tahoma"/>
                <a:ea typeface="+mn-ea"/>
                <a:cs typeface="Tahoma"/>
              </a:rPr>
              <a:t>without</a:t>
            </a:r>
            <a:r>
              <a:rPr kumimoji="0" sz="614" b="0" i="0" u="none" strike="noStrike" kern="1200" cap="none" spc="-102" normalizeH="0" baseline="0" noProof="0" dirty="0">
                <a:ln>
                  <a:noFill/>
                </a:ln>
                <a:solidFill>
                  <a:srgbClr val="414042"/>
                </a:solidFill>
                <a:effectLst/>
                <a:uLnTx/>
                <a:uFillTx/>
                <a:latin typeface="Tahoma"/>
                <a:ea typeface="+mn-ea"/>
                <a:cs typeface="Tahoma"/>
              </a:rPr>
              <a:t> the </a:t>
            </a:r>
            <a:r>
              <a:rPr kumimoji="0" sz="614" b="0" i="0" u="none" strike="noStrike" kern="1200" cap="none" spc="-99"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99" normalizeH="0" baseline="0" noProof="0" dirty="0">
                <a:ln>
                  <a:noFill/>
                </a:ln>
                <a:solidFill>
                  <a:srgbClr val="414042"/>
                </a:solidFill>
                <a:effectLst/>
                <a:uLnTx/>
                <a:uFillTx/>
                <a:latin typeface="Tahoma"/>
                <a:ea typeface="+mn-ea"/>
                <a:cs typeface="Tahoma"/>
              </a:rPr>
              <a:t>nt</a:t>
            </a:r>
            <a:r>
              <a:rPr kumimoji="0" sz="614" b="0" i="0" u="none" strike="noStrike" kern="1200" cap="none" spc="-44" normalizeH="0" baseline="0" noProof="0" dirty="0">
                <a:ln>
                  <a:noFill/>
                </a:ln>
                <a:solidFill>
                  <a:srgbClr val="414042"/>
                </a:solidFill>
                <a:effectLst/>
                <a:uLnTx/>
                <a:uFillTx/>
                <a:latin typeface="Tahoma"/>
                <a:ea typeface="+mn-ea"/>
                <a:cs typeface="Tahoma"/>
              </a:rPr>
              <a: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06" normalizeH="0" baseline="0" noProof="0" dirty="0">
                <a:ln>
                  <a:noFill/>
                </a:ln>
                <a:solidFill>
                  <a:srgbClr val="414042"/>
                </a:solidFill>
                <a:effectLst/>
                <a:uLnTx/>
                <a:uFillTx/>
                <a:latin typeface="Tahoma"/>
                <a:ea typeface="+mn-ea"/>
                <a:cs typeface="Tahoma"/>
              </a:rPr>
              <a:t>se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89" name="object 89"/>
          <p:cNvSpPr/>
          <p:nvPr/>
        </p:nvSpPr>
        <p:spPr>
          <a:xfrm>
            <a:off x="1108364" y="3777961"/>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90" name="object 90"/>
          <p:cNvSpPr/>
          <p:nvPr/>
        </p:nvSpPr>
        <p:spPr>
          <a:xfrm>
            <a:off x="7012564" y="3777961"/>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91" name="object 91"/>
          <p:cNvGrpSpPr/>
          <p:nvPr/>
        </p:nvGrpSpPr>
        <p:grpSpPr>
          <a:xfrm>
            <a:off x="1059439" y="3827317"/>
            <a:ext cx="990167" cy="590550"/>
            <a:chOff x="385444" y="5613398"/>
            <a:chExt cx="1452245" cy="866140"/>
          </a:xfrm>
        </p:grpSpPr>
        <p:sp>
          <p:nvSpPr>
            <p:cNvPr id="92" name="object 92"/>
            <p:cNvSpPr/>
            <p:nvPr/>
          </p:nvSpPr>
          <p:spPr>
            <a:xfrm>
              <a:off x="463550" y="5690234"/>
              <a:ext cx="1367790" cy="782955"/>
            </a:xfrm>
            <a:custGeom>
              <a:avLst/>
              <a:gdLst/>
              <a:ahLst/>
              <a:cxnLst/>
              <a:rect l="l" t="t" r="r" b="b"/>
              <a:pathLst>
                <a:path w="1367789" h="782954">
                  <a:moveTo>
                    <a:pt x="0" y="0"/>
                  </a:moveTo>
                  <a:lnTo>
                    <a:pt x="0" y="782955"/>
                  </a:lnTo>
                  <a:lnTo>
                    <a:pt x="1299210" y="782955"/>
                  </a:lnTo>
                  <a:lnTo>
                    <a:pt x="1367790" y="714375"/>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93" name="object 93"/>
            <p:cNvPicPr/>
            <p:nvPr/>
          </p:nvPicPr>
          <p:blipFill>
            <a:blip r:embed="rId4" cstate="print"/>
            <a:stretch>
              <a:fillRect/>
            </a:stretch>
          </p:blipFill>
          <p:spPr>
            <a:xfrm>
              <a:off x="385444" y="5613398"/>
              <a:ext cx="160019" cy="160019"/>
            </a:xfrm>
            <a:prstGeom prst="rect">
              <a:avLst/>
            </a:prstGeom>
          </p:spPr>
        </p:pic>
      </p:grpSp>
      <p:sp>
        <p:nvSpPr>
          <p:cNvPr id="94" name="object 94"/>
          <p:cNvSpPr txBox="1"/>
          <p:nvPr/>
        </p:nvSpPr>
        <p:spPr>
          <a:xfrm>
            <a:off x="1185948" y="3949237"/>
            <a:ext cx="765464"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06" normalizeH="0" baseline="0" noProof="0" dirty="0">
                <a:ln>
                  <a:noFill/>
                </a:ln>
                <a:solidFill>
                  <a:srgbClr val="414042"/>
                </a:solidFill>
                <a:effectLst/>
                <a:uLnTx/>
                <a:uFillTx/>
                <a:latin typeface="Tahoma"/>
                <a:ea typeface="+mn-ea"/>
                <a:cs typeface="Tahoma"/>
              </a:rPr>
              <a:t>P</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d</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99" normalizeH="0" baseline="0" noProof="0" dirty="0">
                <a:ln>
                  <a:noFill/>
                </a:ln>
                <a:solidFill>
                  <a:srgbClr val="414042"/>
                </a:solidFill>
                <a:effectLst/>
                <a:uLnTx/>
                <a:uFillTx/>
                <a:latin typeface="Tahoma"/>
                <a:ea typeface="+mn-ea"/>
                <a:cs typeface="Tahoma"/>
              </a:rPr>
              <a:t>g</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c</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9"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d</a:t>
            </a:r>
            <a:r>
              <a:rPr kumimoji="0" sz="614" b="0" i="0" u="none" strike="noStrike" kern="1200" cap="none" spc="-106" normalizeH="0" baseline="0" noProof="0" dirty="0">
                <a:ln>
                  <a:noFill/>
                </a:ln>
                <a:solidFill>
                  <a:srgbClr val="414042"/>
                </a:solidFill>
                <a:effectLst/>
                <a:uLnTx/>
                <a:uFillTx/>
                <a:latin typeface="Tahoma"/>
                <a:ea typeface="+mn-ea"/>
                <a:cs typeface="Tahoma"/>
              </a:rPr>
              <a:t>en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7"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41" normalizeH="0" baseline="0" noProof="0" dirty="0">
                <a:ln>
                  <a:noFill/>
                </a:ln>
                <a:solidFill>
                  <a:srgbClr val="414042"/>
                </a:solidFill>
                <a:effectLst/>
                <a:uLnTx/>
                <a:uFillTx/>
                <a:latin typeface="Tahoma"/>
                <a:ea typeface="+mn-ea"/>
                <a:cs typeface="Tahoma"/>
              </a:rPr>
              <a:t>l</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82" normalizeH="0" baseline="0" noProof="0" dirty="0">
                <a:ln>
                  <a:noFill/>
                </a:ln>
                <a:solidFill>
                  <a:srgbClr val="414042"/>
                </a:solidFill>
                <a:effectLst/>
                <a:uLnTx/>
                <a:uFillTx/>
                <a:latin typeface="Tahoma"/>
                <a:ea typeface="+mn-ea"/>
                <a:cs typeface="Tahoma"/>
              </a:rPr>
              <a:t>re</a:t>
            </a:r>
            <a:r>
              <a:rPr kumimoji="0" sz="614" b="0" i="0" u="none" strike="noStrike" kern="1200" cap="none" spc="-95" normalizeH="0" baseline="0" noProof="0" dirty="0">
                <a:ln>
                  <a:noFill/>
                </a:ln>
                <a:solidFill>
                  <a:srgbClr val="414042"/>
                </a:solidFill>
                <a:effectLst/>
                <a:uLnTx/>
                <a:uFillTx/>
                <a:latin typeface="Tahoma"/>
                <a:ea typeface="+mn-ea"/>
                <a:cs typeface="Tahoma"/>
              </a:rPr>
              <a:t>a</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to  </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scr</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be</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2" normalizeH="0" baseline="0" noProof="0" dirty="0">
                <a:ln>
                  <a:noFill/>
                </a:ln>
                <a:solidFill>
                  <a:srgbClr val="414042"/>
                </a:solidFill>
                <a:effectLst/>
                <a:uLnTx/>
                <a:uFillTx/>
                <a:latin typeface="Tahoma"/>
                <a:ea typeface="+mn-ea"/>
                <a:cs typeface="Tahoma"/>
              </a:rPr>
              <a:t>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92" normalizeH="0" baseline="0" noProof="0" dirty="0">
                <a:ln>
                  <a:noFill/>
                </a:ln>
                <a:solidFill>
                  <a:srgbClr val="414042"/>
                </a:solidFill>
                <a:effectLst/>
                <a:uLnTx/>
                <a:uFillTx/>
                <a:latin typeface="Tahoma"/>
                <a:ea typeface="+mn-ea"/>
                <a:cs typeface="Tahoma"/>
              </a:rPr>
              <a:t>at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  </a:t>
            </a:r>
            <a:r>
              <a:rPr kumimoji="0" sz="614" b="0" i="0" u="none" strike="noStrike" kern="1200" cap="none" spc="-191" normalizeH="0" baseline="0" noProof="0" dirty="0">
                <a:ln>
                  <a:noFill/>
                </a:ln>
                <a:solidFill>
                  <a:srgbClr val="414042"/>
                </a:solidFill>
                <a:effectLst/>
                <a:uLnTx/>
                <a:uFillTx/>
                <a:latin typeface="Tahoma"/>
                <a:ea typeface="+mn-ea"/>
                <a:cs typeface="Tahoma"/>
              </a:rPr>
              <a:t>m</a:t>
            </a:r>
            <a:r>
              <a:rPr kumimoji="0" sz="614" b="0" i="0" u="none" strike="noStrike" kern="1200" cap="none" spc="-112" normalizeH="0" baseline="0" noProof="0" dirty="0">
                <a:ln>
                  <a:noFill/>
                </a:ln>
                <a:solidFill>
                  <a:srgbClr val="414042"/>
                </a:solidFill>
                <a:effectLst/>
                <a:uLnTx/>
                <a:uFillTx/>
                <a:latin typeface="Tahoma"/>
                <a:ea typeface="+mn-ea"/>
                <a:cs typeface="Tahoma"/>
              </a:rPr>
              <a:t>ay</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73" normalizeH="0" baseline="0" noProof="0" dirty="0">
                <a:ln>
                  <a:noFill/>
                </a:ln>
                <a:solidFill>
                  <a:srgbClr val="414042"/>
                </a:solidFill>
                <a:effectLst/>
                <a:uLnTx/>
                <a:uFillTx/>
                <a:latin typeface="Tahoma"/>
                <a:ea typeface="+mn-ea"/>
                <a:cs typeface="Tahoma"/>
              </a:rPr>
              <a:t>w</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44"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85" normalizeH="0" baseline="0" noProof="0" dirty="0">
                <a:ln>
                  <a:noFill/>
                </a:ln>
                <a:solidFill>
                  <a:srgbClr val="414042"/>
                </a:solidFill>
                <a:effectLst/>
                <a:uLnTx/>
                <a:uFillTx/>
                <a:latin typeface="Tahoma"/>
                <a:ea typeface="+mn-ea"/>
                <a:cs typeface="Tahoma"/>
              </a:rPr>
              <a:t>re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c</a:t>
            </a:r>
            <a:r>
              <a:rPr kumimoji="0" sz="614" b="0" i="0" u="none" strike="noStrike" kern="1200" cap="none" spc="-44" normalizeH="0" baseline="0" noProof="0" dirty="0">
                <a:ln>
                  <a:noFill/>
                </a:ln>
                <a:solidFill>
                  <a:srgbClr val="414042"/>
                </a:solidFill>
                <a:effectLst/>
                <a:uLnTx/>
                <a:uFillTx/>
                <a:latin typeface="Tahoma"/>
                <a:ea typeface="+mn-ea"/>
                <a:cs typeface="Tahoma"/>
              </a:rPr>
              <a:t>li</a:t>
            </a:r>
            <a:r>
              <a:rPr kumimoji="0" sz="614" b="0" i="0" u="none" strike="noStrike" kern="1200" cap="none" spc="-106" normalizeH="0" baseline="0" noProof="0" dirty="0">
                <a:ln>
                  <a:noFill/>
                </a:ln>
                <a:solidFill>
                  <a:srgbClr val="414042"/>
                </a:solidFill>
                <a:effectLst/>
                <a:uLnTx/>
                <a:uFillTx/>
                <a:latin typeface="Tahoma"/>
                <a:ea typeface="+mn-ea"/>
                <a:cs typeface="Tahoma"/>
              </a:rPr>
              <a:t>en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41" normalizeH="0" baseline="0" noProof="0" dirty="0">
                <a:ln>
                  <a:noFill/>
                </a:ln>
                <a:solidFill>
                  <a:srgbClr val="414042"/>
                </a:solidFill>
                <a:effectLst/>
                <a:uLnTx/>
                <a:uFillTx/>
                <a:latin typeface="Tahoma"/>
                <a:ea typeface="+mn-ea"/>
                <a:cs typeface="Tahoma"/>
              </a:rPr>
              <a:t>’</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c</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den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44" normalizeH="0" baseline="0" noProof="0" dirty="0">
                <a:ln>
                  <a:noFill/>
                </a:ln>
                <a:solidFill>
                  <a:srgbClr val="414042"/>
                </a:solidFill>
                <a:effectLst/>
                <a:uLnTx/>
                <a:uFillTx/>
                <a:latin typeface="Tahoma"/>
                <a:ea typeface="+mn-ea"/>
                <a:cs typeface="Tahoma"/>
              </a:rPr>
              <a:t>li</a:t>
            </a:r>
            <a:r>
              <a:rPr kumimoji="0" sz="614" b="0" i="0" u="none" strike="noStrike" kern="1200" cap="none" spc="-7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y</a:t>
            </a:r>
            <a:r>
              <a:rPr kumimoji="0" sz="614" b="0" i="0" u="none" strike="noStrike" kern="1200" cap="none" spc="-5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95" name="object 95"/>
          <p:cNvGrpSpPr/>
          <p:nvPr/>
        </p:nvGrpSpPr>
        <p:grpSpPr>
          <a:xfrm>
            <a:off x="2101128" y="3827317"/>
            <a:ext cx="991033" cy="503093"/>
            <a:chOff x="1913254" y="5613398"/>
            <a:chExt cx="1453515" cy="737870"/>
          </a:xfrm>
        </p:grpSpPr>
        <p:sp>
          <p:nvSpPr>
            <p:cNvPr id="96" name="object 96"/>
            <p:cNvSpPr/>
            <p:nvPr/>
          </p:nvSpPr>
          <p:spPr>
            <a:xfrm>
              <a:off x="1992630" y="5690234"/>
              <a:ext cx="1367790" cy="654685"/>
            </a:xfrm>
            <a:custGeom>
              <a:avLst/>
              <a:gdLst/>
              <a:ahLst/>
              <a:cxnLst/>
              <a:rect l="l" t="t" r="r" b="b"/>
              <a:pathLst>
                <a:path w="1367789" h="654685">
                  <a:moveTo>
                    <a:pt x="0" y="0"/>
                  </a:moveTo>
                  <a:lnTo>
                    <a:pt x="0" y="654685"/>
                  </a:lnTo>
                  <a:lnTo>
                    <a:pt x="1299210" y="654685"/>
                  </a:lnTo>
                  <a:lnTo>
                    <a:pt x="1367790" y="586105"/>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97" name="object 97"/>
            <p:cNvPicPr/>
            <p:nvPr/>
          </p:nvPicPr>
          <p:blipFill>
            <a:blip r:embed="rId10" cstate="print"/>
            <a:stretch>
              <a:fillRect/>
            </a:stretch>
          </p:blipFill>
          <p:spPr>
            <a:xfrm>
              <a:off x="1913254" y="5613398"/>
              <a:ext cx="160019" cy="160019"/>
            </a:xfrm>
            <a:prstGeom prst="rect">
              <a:avLst/>
            </a:prstGeom>
          </p:spPr>
        </p:pic>
      </p:grpSp>
      <p:sp>
        <p:nvSpPr>
          <p:cNvPr id="98" name="object 98"/>
          <p:cNvSpPr txBox="1"/>
          <p:nvPr/>
        </p:nvSpPr>
        <p:spPr>
          <a:xfrm>
            <a:off x="2228157" y="3949238"/>
            <a:ext cx="765031" cy="292720"/>
          </a:xfrm>
          <a:prstGeom prst="rect">
            <a:avLst/>
          </a:prstGeom>
        </p:spPr>
        <p:txBody>
          <a:bodyPr vert="horz" wrap="square" lIns="0" tIns="9092" rIns="0" bIns="0" rtlCol="0">
            <a:spAutoFit/>
          </a:bodyPr>
          <a:lstStyle/>
          <a:p>
            <a:pPr marL="8659" marR="3464" lvl="0" indent="-433" algn="l" defTabSz="914400" rtl="0" eaLnBrk="1" fontAlgn="auto" latinLnBrk="0" hangingPunct="1">
              <a:lnSpc>
                <a:spcPct val="99500"/>
              </a:lnSpc>
              <a:spcBef>
                <a:spcPts val="72"/>
              </a:spcBef>
              <a:spcAft>
                <a:spcPts val="0"/>
              </a:spcAft>
              <a:buClrTx/>
              <a:buSzTx/>
              <a:buFontTx/>
              <a:buNone/>
              <a:tabLst/>
              <a:defRPr/>
            </a:pPr>
            <a:r>
              <a:rPr kumimoji="0" sz="614" b="0" i="0" u="none" strike="noStrike" kern="1200" cap="none" spc="-123"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 </a:t>
            </a:r>
            <a:r>
              <a:rPr kumimoji="0" sz="614" b="0" i="0" u="none" strike="noStrike" kern="1200" cap="none" spc="-123" normalizeH="0" baseline="0" noProof="0" dirty="0">
                <a:ln>
                  <a:noFill/>
                </a:ln>
                <a:solidFill>
                  <a:srgbClr val="414042"/>
                </a:solidFill>
                <a:effectLst/>
                <a:uLnTx/>
                <a:uFillTx/>
                <a:latin typeface="Tahoma"/>
                <a:ea typeface="+mn-ea"/>
                <a:cs typeface="Tahoma"/>
              </a:rPr>
              <a:t>d</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09" normalizeH="0" baseline="0" noProof="0" dirty="0">
                <a:ln>
                  <a:noFill/>
                </a:ln>
                <a:solidFill>
                  <a:srgbClr val="414042"/>
                </a:solidFill>
                <a:effectLst/>
                <a:uLnTx/>
                <a:uFillTx/>
                <a:latin typeface="Tahoma"/>
                <a:ea typeface="+mn-ea"/>
                <a:cs typeface="Tahoma"/>
              </a:rPr>
              <a:t>k</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30" normalizeH="0" baseline="0" noProof="0" dirty="0">
                <a:ln>
                  <a:noFill/>
                </a:ln>
                <a:solidFill>
                  <a:srgbClr val="414042"/>
                </a:solidFill>
                <a:effectLst/>
                <a:uLnTx/>
                <a:uFillTx/>
                <a:latin typeface="Tahoma"/>
                <a:ea typeface="+mn-ea"/>
                <a:cs typeface="Tahoma"/>
              </a:rPr>
              <a:t>b</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72" normalizeH="0" baseline="0" noProof="0" dirty="0">
                <a:ln>
                  <a:noFill/>
                </a:ln>
                <a:solidFill>
                  <a:srgbClr val="414042"/>
                </a:solidFill>
                <a:effectLst/>
                <a:uLnTx/>
                <a:uFillTx/>
                <a:latin typeface="Tahoma"/>
                <a:ea typeface="+mn-ea"/>
                <a:cs typeface="Tahoma"/>
              </a:rPr>
              <a:t>t  </a:t>
            </a:r>
            <a:r>
              <a:rPr kumimoji="0" sz="614" b="0" i="0" u="none" strike="noStrike" kern="1200" cap="none" spc="-99" normalizeH="0" baseline="0" noProof="0" dirty="0">
                <a:ln>
                  <a:noFill/>
                </a:ln>
                <a:solidFill>
                  <a:srgbClr val="414042"/>
                </a:solidFill>
                <a:effectLst/>
                <a:uLnTx/>
                <a:uFillTx/>
                <a:latin typeface="Tahoma"/>
                <a:ea typeface="+mn-ea"/>
                <a:cs typeface="Tahoma"/>
              </a:rPr>
              <a:t>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48" normalizeH="0" baseline="0" noProof="0" dirty="0">
                <a:ln>
                  <a:noFill/>
                </a:ln>
                <a:solidFill>
                  <a:srgbClr val="414042"/>
                </a:solidFill>
                <a:effectLst/>
                <a:uLnTx/>
                <a:uFillTx/>
                <a:latin typeface="Tahoma"/>
                <a:ea typeface="+mn-ea"/>
                <a:cs typeface="Tahoma"/>
              </a:rPr>
              <a:t>l</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99" normalizeH="0" baseline="0" noProof="0" dirty="0">
                <a:ln>
                  <a:noFill/>
                </a:ln>
                <a:solidFill>
                  <a:srgbClr val="414042"/>
                </a:solidFill>
                <a:effectLst/>
                <a:uLnTx/>
                <a:uFillTx/>
                <a:latin typeface="Tahoma"/>
                <a:ea typeface="+mn-ea"/>
                <a:cs typeface="Tahoma"/>
              </a:rPr>
              <a:t>nt</a:t>
            </a:r>
            <a:r>
              <a:rPr kumimoji="0" sz="614" b="0" i="0" u="none" strike="noStrike" kern="1200" cap="none" spc="-44" normalizeH="0" baseline="0" noProof="0" dirty="0">
                <a:ln>
                  <a:noFill/>
                </a:ln>
                <a:solidFill>
                  <a:srgbClr val="414042"/>
                </a:solidFill>
                <a:effectLst/>
                <a:uLnTx/>
                <a:uFillTx/>
                <a:latin typeface="Tahoma"/>
                <a:ea typeface="+mn-ea"/>
                <a:cs typeface="Tahoma"/>
              </a:rPr>
              <a: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sex</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99" normalizeH="0" baseline="0" noProof="0" dirty="0">
                <a:ln>
                  <a:noFill/>
                </a:ln>
                <a:solidFill>
                  <a:srgbClr val="414042"/>
                </a:solidFill>
                <a:effectLst/>
                <a:uLnTx/>
                <a:uFillTx/>
                <a:latin typeface="Tahoma"/>
                <a:ea typeface="+mn-ea"/>
                <a:cs typeface="Tahoma"/>
              </a:rPr>
              <a:t>ign</a:t>
            </a:r>
            <a:r>
              <a:rPr kumimoji="0" sz="614" b="0" i="0" u="none" strike="noStrike" kern="1200" cap="none" spc="-116" normalizeH="0" baseline="0" noProof="0" dirty="0">
                <a:ln>
                  <a:noFill/>
                </a:ln>
                <a:solidFill>
                  <a:srgbClr val="414042"/>
                </a:solidFill>
                <a:effectLst/>
                <a:uLnTx/>
                <a:uFillTx/>
                <a:latin typeface="Tahoma"/>
                <a:ea typeface="+mn-ea"/>
                <a:cs typeface="Tahoma"/>
              </a:rPr>
              <a:t>ed</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b</a:t>
            </a:r>
            <a:r>
              <a:rPr kumimoji="0" sz="614" b="0" i="0" u="none" strike="noStrike" kern="1200" cap="none" spc="-48" normalizeH="0" baseline="0" noProof="0" dirty="0">
                <a:ln>
                  <a:noFill/>
                </a:ln>
                <a:solidFill>
                  <a:srgbClr val="414042"/>
                </a:solidFill>
                <a:effectLst/>
                <a:uLnTx/>
                <a:uFillTx/>
                <a:latin typeface="Tahoma"/>
                <a:ea typeface="+mn-ea"/>
                <a:cs typeface="Tahoma"/>
              </a:rPr>
              <a:t>i</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85" normalizeH="0" baseline="0" noProof="0" dirty="0">
                <a:ln>
                  <a:noFill/>
                </a:ln>
                <a:solidFill>
                  <a:srgbClr val="414042"/>
                </a:solidFill>
                <a:effectLst/>
                <a:uLnTx/>
                <a:uFillTx/>
                <a:latin typeface="Tahoma"/>
                <a:ea typeface="+mn-ea"/>
                <a:cs typeface="Tahoma"/>
              </a:rPr>
              <a:t>h  </a:t>
            </a:r>
            <a:r>
              <a:rPr kumimoji="0" sz="614" b="0" i="0" u="none" strike="noStrike" kern="1200" cap="none" spc="-123" normalizeH="0" baseline="0" noProof="0" dirty="0">
                <a:ln>
                  <a:noFill/>
                </a:ln>
                <a:solidFill>
                  <a:srgbClr val="414042"/>
                </a:solidFill>
                <a:effectLst/>
                <a:uLnTx/>
                <a:uFillTx/>
                <a:latin typeface="Tahoma"/>
                <a:ea typeface="+mn-ea"/>
                <a:cs typeface="Tahoma"/>
              </a:rPr>
              <a:t>du</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112" normalizeH="0" baseline="0" noProof="0" dirty="0">
                <a:ln>
                  <a:noFill/>
                </a:ln>
                <a:solidFill>
                  <a:srgbClr val="414042"/>
                </a:solidFill>
                <a:effectLst/>
                <a:uLnTx/>
                <a:uFillTx/>
                <a:latin typeface="Tahoma"/>
                <a:ea typeface="+mn-ea"/>
                <a:cs typeface="Tahoma"/>
              </a:rPr>
              <a:t>k</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85" normalizeH="0" baseline="0" noProof="0" dirty="0">
                <a:ln>
                  <a:noFill/>
                </a:ln>
                <a:solidFill>
                  <a:srgbClr val="414042"/>
                </a:solidFill>
                <a:effectLst/>
                <a:uLnTx/>
                <a:uFillTx/>
                <a:latin typeface="Tahoma"/>
                <a:ea typeface="+mn-ea"/>
                <a:cs typeface="Tahoma"/>
              </a:rPr>
              <a:t>ss.</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99" name="object 99"/>
          <p:cNvGrpSpPr/>
          <p:nvPr/>
        </p:nvGrpSpPr>
        <p:grpSpPr>
          <a:xfrm>
            <a:off x="3142384" y="3827317"/>
            <a:ext cx="992765" cy="796203"/>
            <a:chOff x="3440429" y="5613398"/>
            <a:chExt cx="1456055" cy="1167765"/>
          </a:xfrm>
        </p:grpSpPr>
        <p:sp>
          <p:nvSpPr>
            <p:cNvPr id="100" name="object 100"/>
            <p:cNvSpPr/>
            <p:nvPr/>
          </p:nvSpPr>
          <p:spPr>
            <a:xfrm>
              <a:off x="3522344" y="5690234"/>
              <a:ext cx="1367790" cy="1084580"/>
            </a:xfrm>
            <a:custGeom>
              <a:avLst/>
              <a:gdLst/>
              <a:ahLst/>
              <a:cxnLst/>
              <a:rect l="l" t="t" r="r" b="b"/>
              <a:pathLst>
                <a:path w="1367789" h="1084579">
                  <a:moveTo>
                    <a:pt x="0" y="0"/>
                  </a:moveTo>
                  <a:lnTo>
                    <a:pt x="0" y="1084580"/>
                  </a:lnTo>
                  <a:lnTo>
                    <a:pt x="1299210" y="1084580"/>
                  </a:lnTo>
                  <a:lnTo>
                    <a:pt x="1367790" y="1016000"/>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01" name="object 101"/>
            <p:cNvPicPr/>
            <p:nvPr/>
          </p:nvPicPr>
          <p:blipFill>
            <a:blip r:embed="rId4" cstate="print"/>
            <a:stretch>
              <a:fillRect/>
            </a:stretch>
          </p:blipFill>
          <p:spPr>
            <a:xfrm>
              <a:off x="3440429" y="5613398"/>
              <a:ext cx="160019" cy="160019"/>
            </a:xfrm>
            <a:prstGeom prst="rect">
              <a:avLst/>
            </a:prstGeom>
          </p:spPr>
        </p:pic>
      </p:grpSp>
      <p:sp>
        <p:nvSpPr>
          <p:cNvPr id="102" name="object 102"/>
          <p:cNvSpPr txBox="1"/>
          <p:nvPr/>
        </p:nvSpPr>
        <p:spPr>
          <a:xfrm>
            <a:off x="3271404" y="3949238"/>
            <a:ext cx="755073" cy="565895"/>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61" normalizeH="0" baseline="0" noProof="0" dirty="0">
                <a:ln>
                  <a:noFill/>
                </a:ln>
                <a:solidFill>
                  <a:srgbClr val="414042"/>
                </a:solidFill>
                <a:effectLst/>
                <a:uLnTx/>
                <a:uFillTx/>
                <a:latin typeface="Tahoma"/>
                <a:ea typeface="+mn-ea"/>
                <a:cs typeface="Tahoma"/>
              </a:rPr>
              <a:t>j</a:t>
            </a:r>
            <a:r>
              <a:rPr kumimoji="0" sz="614" b="0" i="0" u="none" strike="noStrike" kern="1200" cap="none" spc="-112" normalizeH="0" baseline="0" noProof="0" dirty="0">
                <a:ln>
                  <a:noFill/>
                </a:ln>
                <a:solidFill>
                  <a:srgbClr val="414042"/>
                </a:solidFill>
                <a:effectLst/>
                <a:uLnTx/>
                <a:uFillTx/>
                <a:latin typeface="Tahoma"/>
                <a:ea typeface="+mn-ea"/>
                <a:cs typeface="Tahoma"/>
              </a:rPr>
              <a:t>ec</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82" normalizeH="0" baseline="0" noProof="0" dirty="0">
                <a:ln>
                  <a:noFill/>
                </a:ln>
                <a:solidFill>
                  <a:srgbClr val="414042"/>
                </a:solidFill>
                <a:effectLst/>
                <a:uLnTx/>
                <a:uFillTx/>
                <a:latin typeface="Tahoma"/>
                <a:ea typeface="+mn-ea"/>
                <a:cs typeface="Tahoma"/>
              </a:rPr>
              <a:t>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44"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se</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82" normalizeH="0" baseline="0" noProof="0" dirty="0">
                <a:ln>
                  <a:noFill/>
                </a:ln>
                <a:solidFill>
                  <a:srgbClr val="414042"/>
                </a:solidFill>
                <a:effectLst/>
                <a:uLnTx/>
                <a:uFillTx/>
                <a:latin typeface="Tahoma"/>
                <a:ea typeface="+mn-ea"/>
                <a:cs typeface="Tahoma"/>
              </a:rPr>
              <a:t>vi</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b</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109" normalizeH="0" baseline="0" noProof="0" dirty="0">
                <a:ln>
                  <a:noFill/>
                </a:ln>
                <a:solidFill>
                  <a:srgbClr val="414042"/>
                </a:solidFill>
                <a:effectLst/>
                <a:uLnTx/>
                <a:uFillTx/>
                <a:latin typeface="Tahoma"/>
                <a:ea typeface="+mn-ea"/>
                <a:cs typeface="Tahoma"/>
              </a:rPr>
              <a:t>sed</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on  </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99" normalizeH="0" baseline="0" noProof="0" dirty="0">
                <a:ln>
                  <a:noFill/>
                </a:ln>
                <a:solidFill>
                  <a:srgbClr val="414042"/>
                </a:solidFill>
                <a:effectLst/>
                <a:uLnTx/>
                <a:uFillTx/>
                <a:latin typeface="Tahoma"/>
                <a:ea typeface="+mn-ea"/>
                <a:cs typeface="Tahoma"/>
              </a:rPr>
              <a:t>pt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43" normalizeH="0" baseline="0" noProof="0" dirty="0">
                <a:ln>
                  <a:noFill/>
                </a:ln>
                <a:solidFill>
                  <a:srgbClr val="414042"/>
                </a:solidFill>
                <a:effectLst/>
                <a:uLnTx/>
                <a:uFillTx/>
                <a:latin typeface="Tahoma"/>
                <a:ea typeface="+mn-ea"/>
                <a:cs typeface="Tahoma"/>
              </a:rPr>
              <a:t>wh</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89" normalizeH="0" baseline="0" noProof="0" dirty="0">
                <a:ln>
                  <a:noFill/>
                </a:ln>
                <a:solidFill>
                  <a:srgbClr val="414042"/>
                </a:solidFill>
                <a:effectLst/>
                <a:uLnTx/>
                <a:uFillTx/>
                <a:latin typeface="Tahoma"/>
                <a:ea typeface="+mn-ea"/>
                <a:cs typeface="Tahoma"/>
              </a:rPr>
              <a:t>se  </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44"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exp</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d</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02" normalizeH="0" baseline="0" noProof="0" dirty="0">
                <a:ln>
                  <a:noFill/>
                </a:ln>
                <a:solidFill>
                  <a:srgbClr val="414042"/>
                </a:solidFill>
                <a:effectLst/>
                <a:uLnTx/>
                <a:uFillTx/>
                <a:latin typeface="Tahoma"/>
                <a:ea typeface="+mn-ea"/>
                <a:cs typeface="Tahoma"/>
              </a:rPr>
              <a:t>ot</a:t>
            </a:r>
            <a:endParaRPr kumimoji="0" sz="614" b="0" i="0" u="none" strike="noStrike" kern="1200" cap="none" spc="0" normalizeH="0" baseline="0" noProof="0" dirty="0">
              <a:ln>
                <a:noFill/>
              </a:ln>
              <a:solidFill>
                <a:prstClr val="black"/>
              </a:solidFill>
              <a:effectLst/>
              <a:uLnTx/>
              <a:uFillTx/>
              <a:latin typeface="Tahoma"/>
              <a:ea typeface="+mn-ea"/>
              <a:cs typeface="Tahoma"/>
            </a:endParaRPr>
          </a:p>
          <a:p>
            <a:pPr marL="8659" marR="102607" lvl="0" indent="0" algn="l" defTabSz="914400" rtl="0" eaLnBrk="1" fontAlgn="auto" latinLnBrk="0" hangingPunct="1">
              <a:lnSpc>
                <a:spcPts val="736"/>
              </a:lnSpc>
              <a:spcBef>
                <a:spcPts val="17"/>
              </a:spcBef>
              <a:spcAft>
                <a:spcPts val="0"/>
              </a:spcAft>
              <a:buClrTx/>
              <a:buSzTx/>
              <a:buFontTx/>
              <a:buNone/>
              <a:tabLst/>
              <a:defRPr/>
            </a:pP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61" normalizeH="0" baseline="0" noProof="0" dirty="0">
                <a:ln>
                  <a:noFill/>
                </a:ln>
                <a:solidFill>
                  <a:srgbClr val="414042"/>
                </a:solidFill>
                <a:effectLst/>
                <a:uLnTx/>
                <a:uFillTx/>
                <a:latin typeface="Tahoma"/>
                <a:ea typeface="+mn-ea"/>
                <a:cs typeface="Tahoma"/>
              </a:rPr>
              <a:t>t</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ste</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eot</a:t>
            </a:r>
            <a:r>
              <a:rPr kumimoji="0" sz="614" b="0" i="0" u="none" strike="noStrike" kern="1200" cap="none" spc="-102" normalizeH="0" baseline="0" noProof="0" dirty="0">
                <a:ln>
                  <a:noFill/>
                </a:ln>
                <a:solidFill>
                  <a:srgbClr val="414042"/>
                </a:solidFill>
                <a:effectLst/>
                <a:uLnTx/>
                <a:uFillTx/>
                <a:latin typeface="Tahoma"/>
                <a:ea typeface="+mn-ea"/>
                <a:cs typeface="Tahoma"/>
              </a:rPr>
              <a:t>yp</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89" normalizeH="0" baseline="0" noProof="0" dirty="0">
                <a:ln>
                  <a:noFill/>
                </a:ln>
                <a:solidFill>
                  <a:srgbClr val="414042"/>
                </a:solidFill>
                <a:effectLst/>
                <a:uLnTx/>
                <a:uFillTx/>
                <a:latin typeface="Tahoma"/>
                <a:ea typeface="+mn-ea"/>
                <a:cs typeface="Tahoma"/>
              </a:rPr>
              <a:t>c</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41" normalizeH="0" baseline="0" noProof="0" dirty="0">
                <a:ln>
                  <a:noFill/>
                </a:ln>
                <a:solidFill>
                  <a:srgbClr val="414042"/>
                </a:solidFill>
                <a:effectLst/>
                <a:uLnTx/>
                <a:uFillTx/>
                <a:latin typeface="Tahoma"/>
                <a:ea typeface="+mn-ea"/>
                <a:cs typeface="Tahoma"/>
              </a:rPr>
              <a:t>l</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gende</a:t>
            </a:r>
            <a:r>
              <a:rPr kumimoji="0" sz="614" b="0" i="0" u="none" strike="noStrike" kern="1200" cap="none" spc="-61" normalizeH="0" baseline="0" noProof="0" dirty="0">
                <a:ln>
                  <a:noFill/>
                </a:ln>
                <a:solidFill>
                  <a:srgbClr val="414042"/>
                </a:solidFill>
                <a:effectLst/>
                <a:uLnTx/>
                <a:uFillTx/>
                <a:latin typeface="Tahoma"/>
                <a:ea typeface="+mn-ea"/>
                <a:cs typeface="Tahoma"/>
              </a:rPr>
              <a:t>r  </a:t>
            </a:r>
            <a:r>
              <a:rPr kumimoji="0" sz="614" b="0" i="0" u="none" strike="noStrike" kern="1200" cap="none" spc="-58" normalizeH="0" baseline="0" noProof="0" dirty="0">
                <a:ln>
                  <a:noFill/>
                </a:ln>
                <a:solidFill>
                  <a:srgbClr val="414042"/>
                </a:solidFill>
                <a:effectLst/>
                <a:uLnTx/>
                <a:uFillTx/>
                <a:latin typeface="Tahoma"/>
                <a:ea typeface="+mn-ea"/>
                <a:cs typeface="Tahoma"/>
              </a:rPr>
              <a:t>expression.</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03" name="object 103"/>
          <p:cNvGrpSpPr/>
          <p:nvPr/>
        </p:nvGrpSpPr>
        <p:grpSpPr>
          <a:xfrm>
            <a:off x="4186670" y="3827317"/>
            <a:ext cx="991899" cy="584056"/>
            <a:chOff x="4972049" y="5613398"/>
            <a:chExt cx="1454785" cy="856615"/>
          </a:xfrm>
        </p:grpSpPr>
        <p:sp>
          <p:nvSpPr>
            <p:cNvPr id="104" name="object 104"/>
            <p:cNvSpPr/>
            <p:nvPr/>
          </p:nvSpPr>
          <p:spPr>
            <a:xfrm>
              <a:off x="5052060" y="5690234"/>
              <a:ext cx="1368425" cy="773430"/>
            </a:xfrm>
            <a:custGeom>
              <a:avLst/>
              <a:gdLst/>
              <a:ahLst/>
              <a:cxnLst/>
              <a:rect l="l" t="t" r="r" b="b"/>
              <a:pathLst>
                <a:path w="1368425" h="773429">
                  <a:moveTo>
                    <a:pt x="0" y="0"/>
                  </a:moveTo>
                  <a:lnTo>
                    <a:pt x="0" y="773430"/>
                  </a:lnTo>
                  <a:lnTo>
                    <a:pt x="1299845" y="773430"/>
                  </a:lnTo>
                  <a:lnTo>
                    <a:pt x="1368425" y="704850"/>
                  </a:lnTo>
                  <a:lnTo>
                    <a:pt x="136842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05" name="object 105"/>
            <p:cNvPicPr/>
            <p:nvPr/>
          </p:nvPicPr>
          <p:blipFill>
            <a:blip r:embed="rId4" cstate="print"/>
            <a:stretch>
              <a:fillRect/>
            </a:stretch>
          </p:blipFill>
          <p:spPr>
            <a:xfrm>
              <a:off x="4972049" y="5613398"/>
              <a:ext cx="160019" cy="160019"/>
            </a:xfrm>
            <a:prstGeom prst="rect">
              <a:avLst/>
            </a:prstGeom>
          </p:spPr>
        </p:pic>
      </p:grpSp>
      <p:sp>
        <p:nvSpPr>
          <p:cNvPr id="106" name="object 106"/>
          <p:cNvSpPr txBox="1"/>
          <p:nvPr/>
        </p:nvSpPr>
        <p:spPr>
          <a:xfrm>
            <a:off x="4315590" y="3949238"/>
            <a:ext cx="732992" cy="389769"/>
          </a:xfrm>
          <a:prstGeom prst="rect">
            <a:avLst/>
          </a:prstGeom>
        </p:spPr>
        <p:txBody>
          <a:bodyPr vert="horz" wrap="square" lIns="0" tIns="7793" rIns="0" bIns="0" rtlCol="0">
            <a:spAutoFit/>
          </a:bodyPr>
          <a:lstStyle/>
          <a:p>
            <a:pPr marL="8659" marR="3464" lvl="0" indent="0" algn="l" defTabSz="914400" rtl="0" eaLnBrk="1" fontAlgn="auto" latinLnBrk="0" hangingPunct="1">
              <a:lnSpc>
                <a:spcPct val="100699"/>
              </a:lnSpc>
              <a:spcBef>
                <a:spcPts val="61"/>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at</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ro</a:t>
            </a:r>
            <a:r>
              <a:rPr kumimoji="0" sz="614" b="0" i="0" u="none" strike="noStrike" kern="1200" cap="none" spc="-68" normalizeH="0" baseline="0" noProof="0" dirty="0">
                <a:ln>
                  <a:noFill/>
                </a:ln>
                <a:solidFill>
                  <a:srgbClr val="414042"/>
                </a:solidFill>
                <a:effectLst/>
                <a:uLnTx/>
                <a:uFillTx/>
                <a:latin typeface="Tahoma"/>
                <a:ea typeface="+mn-ea"/>
                <a:cs typeface="Tahoma"/>
              </a:rPr>
              <a:t>j</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82" normalizeH="0" baseline="0" noProof="0" dirty="0">
                <a:ln>
                  <a:noFill/>
                </a:ln>
                <a:solidFill>
                  <a:srgbClr val="414042"/>
                </a:solidFill>
                <a:effectLst/>
                <a:uLnTx/>
                <a:uFillTx/>
                <a:latin typeface="Tahoma"/>
                <a:ea typeface="+mn-ea"/>
                <a:cs typeface="Tahoma"/>
              </a:rPr>
              <a:t>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2" normalizeH="0" baseline="0" noProof="0" dirty="0">
                <a:ln>
                  <a:noFill/>
                </a:ln>
                <a:solidFill>
                  <a:srgbClr val="414042"/>
                </a:solidFill>
                <a:effectLst/>
                <a:uLnTx/>
                <a:uFillTx/>
                <a:latin typeface="Tahoma"/>
                <a:ea typeface="+mn-ea"/>
                <a:cs typeface="Tahoma"/>
              </a:rPr>
              <a:t>er</a:t>
            </a:r>
            <a:r>
              <a:rPr kumimoji="0" sz="614" b="0" i="0" u="none" strike="noStrike" kern="1200" cap="none" spc="-106" normalizeH="0" baseline="0" noProof="0" dirty="0">
                <a:ln>
                  <a:noFill/>
                </a:ln>
                <a:solidFill>
                  <a:srgbClr val="414042"/>
                </a:solidFill>
                <a:effectLst/>
                <a:uLnTx/>
                <a:uFillTx/>
                <a:latin typeface="Tahoma"/>
                <a:ea typeface="+mn-ea"/>
                <a:cs typeface="Tahoma"/>
              </a:rPr>
              <a:t>v</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b</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109" normalizeH="0" baseline="0" noProof="0" dirty="0">
                <a:ln>
                  <a:noFill/>
                </a:ln>
                <a:solidFill>
                  <a:srgbClr val="414042"/>
                </a:solidFill>
                <a:effectLst/>
                <a:uLnTx/>
                <a:uFillTx/>
                <a:latin typeface="Tahoma"/>
                <a:ea typeface="+mn-ea"/>
                <a:cs typeface="Tahoma"/>
              </a:rPr>
              <a:t>sed</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on  </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99" normalizeH="0" baseline="0" noProof="0" dirty="0">
                <a:ln>
                  <a:noFill/>
                </a:ln>
                <a:solidFill>
                  <a:srgbClr val="414042"/>
                </a:solidFill>
                <a:effectLst/>
                <a:uLnTx/>
                <a:uFillTx/>
                <a:latin typeface="Tahoma"/>
                <a:ea typeface="+mn-ea"/>
                <a:cs typeface="Tahoma"/>
              </a:rPr>
              <a:t>pt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143" normalizeH="0" baseline="0" noProof="0" dirty="0">
                <a:ln>
                  <a:noFill/>
                </a:ln>
                <a:solidFill>
                  <a:srgbClr val="414042"/>
                </a:solidFill>
                <a:effectLst/>
                <a:uLnTx/>
                <a:uFillTx/>
                <a:latin typeface="Tahoma"/>
                <a:ea typeface="+mn-ea"/>
                <a:cs typeface="Tahoma"/>
              </a:rPr>
              <a:t>wh</a:t>
            </a:r>
            <a:r>
              <a:rPr kumimoji="0" sz="614" b="0" i="0" u="none" strike="noStrike" kern="1200" cap="none" spc="-85" normalizeH="0" baseline="0" noProof="0" dirty="0">
                <a:ln>
                  <a:noFill/>
                </a:ln>
                <a:solidFill>
                  <a:srgbClr val="414042"/>
                </a:solidFill>
                <a:effectLst/>
                <a:uLnTx/>
                <a:uFillTx/>
                <a:latin typeface="Tahoma"/>
                <a:ea typeface="+mn-ea"/>
                <a:cs typeface="Tahoma"/>
              </a:rPr>
              <a:t>o  </a:t>
            </a:r>
            <a:r>
              <a:rPr kumimoji="0" sz="614" b="0" i="0" u="none" strike="noStrike" kern="1200" cap="none" spc="-89" normalizeH="0" baseline="0" noProof="0" dirty="0">
                <a:ln>
                  <a:noFill/>
                </a:ln>
                <a:solidFill>
                  <a:srgbClr val="414042"/>
                </a:solidFill>
                <a:effectLst/>
                <a:uLnTx/>
                <a:uFillTx/>
                <a:latin typeface="Tahoma"/>
                <a:ea typeface="+mn-ea"/>
                <a:cs typeface="Tahoma"/>
              </a:rPr>
              <a:t>id</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73" normalizeH="0" baseline="0" noProof="0" dirty="0">
                <a:ln>
                  <a:noFill/>
                </a:ln>
                <a:solidFill>
                  <a:srgbClr val="414042"/>
                </a:solidFill>
                <a:effectLst/>
                <a:uLnTx/>
                <a:uFillTx/>
                <a:latin typeface="Tahoma"/>
                <a:ea typeface="+mn-ea"/>
                <a:cs typeface="Tahoma"/>
              </a:rPr>
              <a:t>w</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h</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nd</a:t>
            </a:r>
            <a:r>
              <a:rPr kumimoji="0" sz="614" b="0" i="0" u="none" strike="noStrike" kern="1200" cap="none" spc="-85" normalizeH="0" baseline="0" noProof="0" dirty="0">
                <a:ln>
                  <a:noFill/>
                </a:ln>
                <a:solidFill>
                  <a:srgbClr val="414042"/>
                </a:solidFill>
                <a:effectLst/>
                <a:uLnTx/>
                <a:uFillTx/>
                <a:latin typeface="Tahoma"/>
                <a:ea typeface="+mn-ea"/>
                <a:cs typeface="Tahoma"/>
              </a:rPr>
              <a:t>er.</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107" name="object 107"/>
          <p:cNvSpPr/>
          <p:nvPr/>
        </p:nvSpPr>
        <p:spPr>
          <a:xfrm>
            <a:off x="5316682" y="4031673"/>
            <a:ext cx="61913" cy="174480"/>
          </a:xfrm>
          <a:custGeom>
            <a:avLst/>
            <a:gdLst/>
            <a:ahLst/>
            <a:cxnLst/>
            <a:rect l="l" t="t" r="r" b="b"/>
            <a:pathLst>
              <a:path w="90804" h="255904">
                <a:moveTo>
                  <a:pt x="90804" y="0"/>
                </a:moveTo>
                <a:lnTo>
                  <a:pt x="0" y="127635"/>
                </a:lnTo>
                <a:lnTo>
                  <a:pt x="90804" y="255904"/>
                </a:lnTo>
                <a:lnTo>
                  <a:pt x="90804" y="0"/>
                </a:lnTo>
                <a:close/>
              </a:path>
            </a:pathLst>
          </a:custGeom>
          <a:solidFill>
            <a:srgbClr val="0079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108" name="object 108"/>
          <p:cNvSpPr/>
          <p:nvPr/>
        </p:nvSpPr>
        <p:spPr>
          <a:xfrm>
            <a:off x="5472546" y="4321319"/>
            <a:ext cx="1246909" cy="183573"/>
          </a:xfrm>
          <a:custGeom>
            <a:avLst/>
            <a:gdLst/>
            <a:ahLst/>
            <a:cxnLst/>
            <a:rect l="l" t="t" r="r" b="b"/>
            <a:pathLst>
              <a:path w="1828800" h="269240">
                <a:moveTo>
                  <a:pt x="1828800" y="0"/>
                </a:moveTo>
                <a:lnTo>
                  <a:pt x="0" y="0"/>
                </a:lnTo>
                <a:lnTo>
                  <a:pt x="0" y="50800"/>
                </a:lnTo>
                <a:lnTo>
                  <a:pt x="914400" y="269240"/>
                </a:lnTo>
                <a:lnTo>
                  <a:pt x="1828800" y="50800"/>
                </a:lnTo>
                <a:lnTo>
                  <a:pt x="1828800" y="0"/>
                </a:lnTo>
                <a:close/>
              </a:path>
            </a:pathLst>
          </a:custGeom>
          <a:solidFill>
            <a:srgbClr val="009A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109" name="object 109"/>
          <p:cNvSpPr txBox="1"/>
          <p:nvPr/>
        </p:nvSpPr>
        <p:spPr>
          <a:xfrm>
            <a:off x="5451374" y="3818260"/>
            <a:ext cx="1246909" cy="307311"/>
          </a:xfrm>
          <a:prstGeom prst="rect">
            <a:avLst/>
          </a:prstGeom>
          <a:solidFill>
            <a:srgbClr val="009A66"/>
          </a:solidFill>
        </p:spPr>
        <p:txBody>
          <a:bodyPr vert="horz" wrap="square" lIns="0" tIns="3031" rIns="0" bIns="0" rtlCol="0">
            <a:spAutoFit/>
          </a:bodyPr>
          <a:lstStyle/>
          <a:p>
            <a:pPr marL="0" marR="0" lvl="0" indent="0" algn="l" defTabSz="914400" rtl="0" eaLnBrk="1" fontAlgn="auto" latinLnBrk="0" hangingPunct="1">
              <a:lnSpc>
                <a:spcPct val="100000"/>
              </a:lnSpc>
              <a:spcBef>
                <a:spcPts val="24"/>
              </a:spcBef>
              <a:spcAft>
                <a:spcPts val="0"/>
              </a:spcAft>
              <a:buClrTx/>
              <a:buSzTx/>
              <a:buFontTx/>
              <a:buNone/>
              <a:tabLst/>
              <a:defRPr/>
            </a:pPr>
            <a:endParaRPr kumimoji="0" sz="1159" b="0" i="0" u="none" strike="noStrike" kern="1200" cap="none" spc="0" normalizeH="0" baseline="0" noProof="0" dirty="0">
              <a:ln>
                <a:noFill/>
              </a:ln>
              <a:effectLst/>
              <a:uLnTx/>
              <a:uFillTx/>
              <a:latin typeface="Times New Roman"/>
              <a:ea typeface="+mn-ea"/>
              <a:cs typeface="Times New Roman"/>
            </a:endParaRPr>
          </a:p>
          <a:p>
            <a:pPr marL="387484" marR="0" lvl="0" indent="0" algn="l" defTabSz="914400" rtl="0" eaLnBrk="1" fontAlgn="auto" latinLnBrk="0" hangingPunct="1">
              <a:lnSpc>
                <a:spcPct val="100000"/>
              </a:lnSpc>
              <a:spcBef>
                <a:spcPts val="0"/>
              </a:spcBef>
              <a:spcAft>
                <a:spcPts val="0"/>
              </a:spcAft>
              <a:buClrTx/>
              <a:buSzTx/>
              <a:buFontTx/>
              <a:buNone/>
              <a:tabLst/>
              <a:defRPr/>
            </a:pPr>
            <a:r>
              <a:rPr kumimoji="0" sz="818" b="1" i="0" u="none" strike="noStrike" kern="1200" cap="none" spc="-3" normalizeH="0" baseline="0" noProof="0" dirty="0">
                <a:ln>
                  <a:noFill/>
                </a:ln>
                <a:effectLst/>
                <a:uLnTx/>
                <a:uFillTx/>
                <a:latin typeface="Calibri"/>
                <a:ea typeface="+mn-ea"/>
                <a:cs typeface="Calibri"/>
              </a:rPr>
              <a:t>Enrollment</a:t>
            </a:r>
            <a:endParaRPr kumimoji="0" sz="818" b="0" i="0" u="none" strike="noStrike" kern="1200" cap="none" spc="0" normalizeH="0" baseline="0" noProof="0" dirty="0">
              <a:ln>
                <a:noFill/>
              </a:ln>
              <a:effectLst/>
              <a:uLnTx/>
              <a:uFillTx/>
              <a:latin typeface="Calibri"/>
              <a:ea typeface="+mn-ea"/>
              <a:cs typeface="Calibri"/>
            </a:endParaRPr>
          </a:p>
        </p:txBody>
      </p:sp>
      <p:sp>
        <p:nvSpPr>
          <p:cNvPr id="110" name="object 110"/>
          <p:cNvSpPr/>
          <p:nvPr/>
        </p:nvSpPr>
        <p:spPr>
          <a:xfrm>
            <a:off x="6813405" y="4031673"/>
            <a:ext cx="61913" cy="174480"/>
          </a:xfrm>
          <a:custGeom>
            <a:avLst/>
            <a:gdLst/>
            <a:ahLst/>
            <a:cxnLst/>
            <a:rect l="l" t="t" r="r" b="b"/>
            <a:pathLst>
              <a:path w="90804" h="255904">
                <a:moveTo>
                  <a:pt x="0" y="0"/>
                </a:moveTo>
                <a:lnTo>
                  <a:pt x="0" y="255904"/>
                </a:lnTo>
                <a:lnTo>
                  <a:pt x="90805" y="127635"/>
                </a:lnTo>
                <a:lnTo>
                  <a:pt x="0" y="0"/>
                </a:lnTo>
                <a:close/>
              </a:path>
            </a:pathLst>
          </a:custGeom>
          <a:solidFill>
            <a:srgbClr val="DF393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111" name="object 111"/>
          <p:cNvGrpSpPr/>
          <p:nvPr/>
        </p:nvGrpSpPr>
        <p:grpSpPr>
          <a:xfrm>
            <a:off x="6964072" y="3833378"/>
            <a:ext cx="991033" cy="497032"/>
            <a:chOff x="9045572" y="5622288"/>
            <a:chExt cx="1453515" cy="728980"/>
          </a:xfrm>
        </p:grpSpPr>
        <p:sp>
          <p:nvSpPr>
            <p:cNvPr id="112" name="object 112"/>
            <p:cNvSpPr/>
            <p:nvPr/>
          </p:nvSpPr>
          <p:spPr>
            <a:xfrm>
              <a:off x="9124314" y="5690235"/>
              <a:ext cx="1368425" cy="654685"/>
            </a:xfrm>
            <a:custGeom>
              <a:avLst/>
              <a:gdLst/>
              <a:ahLst/>
              <a:cxnLst/>
              <a:rect l="l" t="t" r="r" b="b"/>
              <a:pathLst>
                <a:path w="1368425" h="654685">
                  <a:moveTo>
                    <a:pt x="0" y="0"/>
                  </a:moveTo>
                  <a:lnTo>
                    <a:pt x="0" y="654685"/>
                  </a:lnTo>
                  <a:lnTo>
                    <a:pt x="1299845" y="654685"/>
                  </a:lnTo>
                  <a:lnTo>
                    <a:pt x="1368425" y="586105"/>
                  </a:lnTo>
                  <a:lnTo>
                    <a:pt x="136842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13" name="object 113"/>
            <p:cNvPicPr/>
            <p:nvPr/>
          </p:nvPicPr>
          <p:blipFill>
            <a:blip r:embed="rId5" cstate="print"/>
            <a:stretch>
              <a:fillRect/>
            </a:stretch>
          </p:blipFill>
          <p:spPr>
            <a:xfrm>
              <a:off x="9045572" y="5622288"/>
              <a:ext cx="160019" cy="160019"/>
            </a:xfrm>
            <a:prstGeom prst="rect">
              <a:avLst/>
            </a:prstGeom>
          </p:spPr>
        </p:pic>
      </p:grpSp>
      <p:sp>
        <p:nvSpPr>
          <p:cNvPr id="114" name="object 114"/>
          <p:cNvSpPr txBox="1"/>
          <p:nvPr/>
        </p:nvSpPr>
        <p:spPr>
          <a:xfrm>
            <a:off x="7091102" y="3948199"/>
            <a:ext cx="726065" cy="294294"/>
          </a:xfrm>
          <a:prstGeom prst="rect">
            <a:avLst/>
          </a:prstGeom>
        </p:spPr>
        <p:txBody>
          <a:bodyPr vert="horz" wrap="square" lIns="0" tIns="7793" rIns="0" bIns="0" rtlCol="0">
            <a:spAutoFit/>
          </a:bodyPr>
          <a:lstStyle/>
          <a:p>
            <a:pPr marL="8659" marR="3464" lvl="0" indent="0" algn="just" defTabSz="914400" rtl="0" eaLnBrk="1" fontAlgn="auto" latinLnBrk="0" hangingPunct="1">
              <a:lnSpc>
                <a:spcPct val="100600"/>
              </a:lnSpc>
              <a:spcBef>
                <a:spcPts val="61"/>
              </a:spcBef>
              <a:spcAft>
                <a:spcPts val="0"/>
              </a:spcAft>
              <a:buClrTx/>
              <a:buSzTx/>
              <a:buFontTx/>
              <a:buNone/>
              <a:tabLst/>
              <a:defRPr/>
            </a:pPr>
            <a:r>
              <a:rPr kumimoji="0" sz="614" b="0" i="0" u="none" strike="noStrike" kern="1200" cap="none" spc="-109" normalizeH="0" baseline="0" noProof="0" dirty="0">
                <a:ln>
                  <a:noFill/>
                </a:ln>
                <a:solidFill>
                  <a:srgbClr val="414042"/>
                </a:solidFill>
                <a:effectLst/>
                <a:uLnTx/>
                <a:uFillTx/>
                <a:latin typeface="Tahoma"/>
                <a:ea typeface="+mn-ea"/>
                <a:cs typeface="Tahoma"/>
              </a:rPr>
              <a:t>A</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s</a:t>
            </a:r>
            <a:r>
              <a:rPr kumimoji="0" sz="614" b="0" i="0" u="none" strike="noStrike" kern="1200" cap="none" spc="-82" normalizeH="0" baseline="0" noProof="0" dirty="0">
                <a:ln>
                  <a:noFill/>
                </a:ln>
                <a:solidFill>
                  <a:srgbClr val="414042"/>
                </a:solidFill>
                <a:effectLst/>
                <a:uLnTx/>
                <a:uFillTx/>
                <a:latin typeface="Tahoma"/>
                <a:ea typeface="+mn-ea"/>
                <a:cs typeface="Tahoma"/>
              </a:rPr>
              <a:t>taf</a:t>
            </a:r>
            <a:r>
              <a:rPr kumimoji="0" sz="614" b="0" i="0" u="none" strike="noStrike" kern="1200" cap="none" spc="-58" normalizeH="0" baseline="0" noProof="0" dirty="0">
                <a:ln>
                  <a:noFill/>
                </a:ln>
                <a:solidFill>
                  <a:srgbClr val="414042"/>
                </a:solidFill>
                <a:effectLst/>
                <a:uLnTx/>
                <a:uFillTx/>
                <a:latin typeface="Tahoma"/>
                <a:ea typeface="+mn-ea"/>
                <a:cs typeface="Tahoma"/>
              </a:rPr>
              <a:t>f</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pe</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9" normalizeH="0" baseline="0" noProof="0" dirty="0">
                <a:ln>
                  <a:noFill/>
                </a:ln>
                <a:solidFill>
                  <a:srgbClr val="414042"/>
                </a:solidFill>
                <a:effectLst/>
                <a:uLnTx/>
                <a:uFillTx/>
                <a:latin typeface="Tahoma"/>
                <a:ea typeface="+mn-ea"/>
                <a:cs typeface="Tahoma"/>
              </a:rPr>
              <a:t>son</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u</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99" normalizeH="0" baseline="0" noProof="0" dirty="0">
                <a:ln>
                  <a:noFill/>
                </a:ln>
                <a:solidFill>
                  <a:srgbClr val="414042"/>
                </a:solidFill>
                <a:effectLst/>
                <a:uLnTx/>
                <a:uFillTx/>
                <a:latin typeface="Tahoma"/>
                <a:ea typeface="+mn-ea"/>
                <a:cs typeface="Tahoma"/>
              </a:rPr>
              <a:t>g</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139" normalizeH="0" baseline="0" noProof="0" dirty="0">
                <a:ln>
                  <a:noFill/>
                </a:ln>
                <a:solidFill>
                  <a:srgbClr val="414042"/>
                </a:solidFill>
                <a:effectLst/>
                <a:uLnTx/>
                <a:uFillTx/>
                <a:latin typeface="Tahoma"/>
                <a:ea typeface="+mn-ea"/>
                <a:cs typeface="Tahoma"/>
              </a:rPr>
              <a:t>w</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89" normalizeH="0" baseline="0" noProof="0" dirty="0">
                <a:ln>
                  <a:noFill/>
                </a:ln>
                <a:solidFill>
                  <a:srgbClr val="414042"/>
                </a:solidFill>
                <a:effectLst/>
                <a:uLnTx/>
                <a:uFillTx/>
                <a:latin typeface="Tahoma"/>
                <a:ea typeface="+mn-ea"/>
                <a:cs typeface="Tahoma"/>
              </a:rPr>
              <a:t>y</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a  </a:t>
            </a:r>
            <a:r>
              <a:rPr kumimoji="0" sz="614" b="0" i="0" u="none" strike="noStrike" kern="1200" cap="none" spc="-95" normalizeH="0" baseline="0" noProof="0" dirty="0">
                <a:ln>
                  <a:noFill/>
                </a:ln>
                <a:solidFill>
                  <a:srgbClr val="414042"/>
                </a:solidFill>
                <a:effectLst/>
                <a:uLnTx/>
                <a:uFillTx/>
                <a:latin typeface="Tahoma"/>
                <a:ea typeface="+mn-ea"/>
                <a:cs typeface="Tahoma"/>
              </a:rPr>
              <a:t>potential</a:t>
            </a:r>
            <a:r>
              <a:rPr kumimoji="0" sz="614" b="0" i="0" u="none" strike="noStrike" kern="1200" cap="none" spc="-92"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client</a:t>
            </a:r>
            <a:r>
              <a:rPr kumimoji="0" sz="614" b="0" i="0" u="none" strike="noStrike" kern="1200" cap="none" spc="-85"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based</a:t>
            </a:r>
            <a:r>
              <a:rPr kumimoji="0" sz="614" b="0" i="0" u="none" strike="noStrike" kern="1200" cap="none" spc="-112"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on</a:t>
            </a:r>
            <a:r>
              <a:rPr kumimoji="0" sz="614" b="0" i="0" u="none" strike="noStrike" kern="1200" cap="none" spc="-116"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their </a:t>
            </a:r>
            <a:r>
              <a:rPr kumimoji="0" sz="614" b="0" i="0" u="none" strike="noStrike" kern="1200" cap="none" spc="-85"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exp</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15" name="object 115"/>
          <p:cNvGrpSpPr/>
          <p:nvPr/>
        </p:nvGrpSpPr>
        <p:grpSpPr>
          <a:xfrm>
            <a:off x="8005328" y="3833378"/>
            <a:ext cx="992332" cy="596611"/>
            <a:chOff x="10572748" y="5622288"/>
            <a:chExt cx="1455420" cy="875030"/>
          </a:xfrm>
        </p:grpSpPr>
        <p:sp>
          <p:nvSpPr>
            <p:cNvPr id="116" name="object 116"/>
            <p:cNvSpPr/>
            <p:nvPr/>
          </p:nvSpPr>
          <p:spPr>
            <a:xfrm>
              <a:off x="10654030" y="5690235"/>
              <a:ext cx="1367790" cy="800735"/>
            </a:xfrm>
            <a:custGeom>
              <a:avLst/>
              <a:gdLst/>
              <a:ahLst/>
              <a:cxnLst/>
              <a:rect l="l" t="t" r="r" b="b"/>
              <a:pathLst>
                <a:path w="1367790" h="800735">
                  <a:moveTo>
                    <a:pt x="0" y="0"/>
                  </a:moveTo>
                  <a:lnTo>
                    <a:pt x="0" y="800735"/>
                  </a:lnTo>
                  <a:lnTo>
                    <a:pt x="1299210" y="800735"/>
                  </a:lnTo>
                  <a:lnTo>
                    <a:pt x="1367790" y="732155"/>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17" name="object 117"/>
            <p:cNvPicPr/>
            <p:nvPr/>
          </p:nvPicPr>
          <p:blipFill>
            <a:blip r:embed="rId5" cstate="print"/>
            <a:stretch>
              <a:fillRect/>
            </a:stretch>
          </p:blipFill>
          <p:spPr>
            <a:xfrm>
              <a:off x="10572748" y="5622288"/>
              <a:ext cx="160019" cy="160019"/>
            </a:xfrm>
            <a:prstGeom prst="rect">
              <a:avLst/>
            </a:prstGeom>
          </p:spPr>
        </p:pic>
      </p:grpSp>
      <p:sp>
        <p:nvSpPr>
          <p:cNvPr id="118" name="object 118"/>
          <p:cNvSpPr txBox="1"/>
          <p:nvPr/>
        </p:nvSpPr>
        <p:spPr>
          <a:xfrm>
            <a:off x="8134350" y="3948198"/>
            <a:ext cx="725199"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48"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a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73" normalizeH="0" baseline="0" noProof="0" dirty="0">
                <a:ln>
                  <a:noFill/>
                </a:ln>
                <a:solidFill>
                  <a:srgbClr val="414042"/>
                </a:solidFill>
                <a:effectLst/>
                <a:uLnTx/>
                <a:uFillTx/>
                <a:latin typeface="Tahoma"/>
                <a:ea typeface="+mn-ea"/>
                <a:cs typeface="Tahoma"/>
              </a:rPr>
              <a:t>w</a:t>
            </a:r>
            <a:r>
              <a:rPr kumimoji="0" sz="614" b="0" i="0" u="none" strike="noStrike" kern="1200" cap="none" spc="-112" normalizeH="0" baseline="0" noProof="0" dirty="0">
                <a:ln>
                  <a:noFill/>
                </a:ln>
                <a:solidFill>
                  <a:srgbClr val="414042"/>
                </a:solidFill>
                <a:effectLst/>
                <a:uLnTx/>
                <a:uFillTx/>
                <a:latin typeface="Tahoma"/>
                <a:ea typeface="+mn-ea"/>
                <a:cs typeface="Tahoma"/>
              </a:rPr>
              <a:t>ay</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vi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89" normalizeH="0" baseline="0" noProof="0" dirty="0">
                <a:ln>
                  <a:noFill/>
                </a:ln>
                <a:solidFill>
                  <a:srgbClr val="414042"/>
                </a:solidFill>
                <a:effectLst/>
                <a:uLnTx/>
                <a:uFillTx/>
                <a:latin typeface="Tahoma"/>
                <a:ea typeface="+mn-ea"/>
                <a:cs typeface="Tahoma"/>
              </a:rPr>
              <a:t>es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nd</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d</a:t>
            </a:r>
            <a:r>
              <a:rPr kumimoji="0" sz="614" b="0" i="0" u="none" strike="noStrike" kern="1200" cap="none" spc="-106" normalizeH="0" baseline="0" noProof="0" dirty="0">
                <a:ln>
                  <a:noFill/>
                </a:ln>
                <a:solidFill>
                  <a:srgbClr val="414042"/>
                </a:solidFill>
                <a:effectLst/>
                <a:uLnTx/>
                <a:uFillTx/>
                <a:latin typeface="Tahoma"/>
                <a:ea typeface="+mn-ea"/>
                <a:cs typeface="Tahoma"/>
              </a:rPr>
              <a:t>ua</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34" normalizeH="0" baseline="0" noProof="0" dirty="0">
                <a:ln>
                  <a:noFill/>
                </a:ln>
                <a:solidFill>
                  <a:srgbClr val="414042"/>
                </a:solidFill>
                <a:effectLst/>
                <a:uLnTx/>
                <a:uFillTx/>
                <a:latin typeface="Tahoma"/>
                <a:ea typeface="+mn-ea"/>
                <a:cs typeface="Tahoma"/>
              </a:rPr>
              <a:t>’</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c</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9"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d</a:t>
            </a:r>
            <a:r>
              <a:rPr kumimoji="0" sz="614" b="0" i="0" u="none" strike="noStrike" kern="1200" cap="none" spc="-99"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7"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44" normalizeH="0" baseline="0" noProof="0" dirty="0">
                <a:ln>
                  <a:noFill/>
                </a:ln>
                <a:solidFill>
                  <a:srgbClr val="414042"/>
                </a:solidFill>
                <a:effectLst/>
                <a:uLnTx/>
                <a:uFillTx/>
                <a:latin typeface="Tahoma"/>
                <a:ea typeface="+mn-ea"/>
                <a:cs typeface="Tahoma"/>
              </a:rPr>
              <a:t>li</a:t>
            </a:r>
            <a:r>
              <a:rPr kumimoji="0" sz="614" b="0" i="0" u="none" strike="noStrike" kern="1200" cap="none" spc="-68" normalizeH="0" baseline="0" noProof="0" dirty="0">
                <a:ln>
                  <a:noFill/>
                </a:ln>
                <a:solidFill>
                  <a:srgbClr val="414042"/>
                </a:solidFill>
                <a:effectLst/>
                <a:uLnTx/>
                <a:uFillTx/>
                <a:latin typeface="Tahoma"/>
                <a:ea typeface="+mn-ea"/>
                <a:cs typeface="Tahoma"/>
              </a:rPr>
              <a:t>ty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un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nde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exp</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82" normalizeH="0" baseline="0" noProof="0" dirty="0">
                <a:ln>
                  <a:noFill/>
                </a:ln>
                <a:solidFill>
                  <a:srgbClr val="414042"/>
                </a:solidFill>
                <a:effectLst/>
                <a:uLnTx/>
                <a:uFillTx/>
                <a:latin typeface="Tahoma"/>
                <a:ea typeface="+mn-ea"/>
                <a:cs typeface="Tahoma"/>
              </a:rPr>
              <a:t>io</a:t>
            </a:r>
            <a:r>
              <a:rPr kumimoji="0" sz="614" b="0" i="0" u="none" strike="noStrike" kern="1200" cap="none" spc="-119" normalizeH="0" baseline="0" noProof="0" dirty="0">
                <a:ln>
                  <a:noFill/>
                </a:ln>
                <a:solidFill>
                  <a:srgbClr val="414042"/>
                </a:solidFill>
                <a:effectLst/>
                <a:uLnTx/>
                <a:uFillTx/>
                <a:latin typeface="Tahoma"/>
                <a:ea typeface="+mn-ea"/>
                <a:cs typeface="Tahoma"/>
              </a:rPr>
              <a:t>n</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19" name="object 119"/>
          <p:cNvGrpSpPr/>
          <p:nvPr/>
        </p:nvGrpSpPr>
        <p:grpSpPr>
          <a:xfrm>
            <a:off x="9049614" y="3833379"/>
            <a:ext cx="990600" cy="883660"/>
            <a:chOff x="12104367" y="5622288"/>
            <a:chExt cx="1452880" cy="1296035"/>
          </a:xfrm>
        </p:grpSpPr>
        <p:sp>
          <p:nvSpPr>
            <p:cNvPr id="120" name="object 120"/>
            <p:cNvSpPr/>
            <p:nvPr/>
          </p:nvSpPr>
          <p:spPr>
            <a:xfrm>
              <a:off x="12183110" y="5690235"/>
              <a:ext cx="1367790" cy="1221740"/>
            </a:xfrm>
            <a:custGeom>
              <a:avLst/>
              <a:gdLst/>
              <a:ahLst/>
              <a:cxnLst/>
              <a:rect l="l" t="t" r="r" b="b"/>
              <a:pathLst>
                <a:path w="1367790" h="1221740">
                  <a:moveTo>
                    <a:pt x="0" y="0"/>
                  </a:moveTo>
                  <a:lnTo>
                    <a:pt x="0" y="1221740"/>
                  </a:lnTo>
                  <a:lnTo>
                    <a:pt x="1299210" y="1221740"/>
                  </a:lnTo>
                  <a:lnTo>
                    <a:pt x="1367790" y="1153160"/>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21" name="object 121"/>
            <p:cNvPicPr/>
            <p:nvPr/>
          </p:nvPicPr>
          <p:blipFill>
            <a:blip r:embed="rId6" cstate="print"/>
            <a:stretch>
              <a:fillRect/>
            </a:stretch>
          </p:blipFill>
          <p:spPr>
            <a:xfrm>
              <a:off x="12104367" y="5622288"/>
              <a:ext cx="160019" cy="160019"/>
            </a:xfrm>
            <a:prstGeom prst="rect">
              <a:avLst/>
            </a:prstGeom>
          </p:spPr>
        </p:pic>
      </p:grpSp>
      <p:sp>
        <p:nvSpPr>
          <p:cNvPr id="122" name="object 122"/>
          <p:cNvSpPr txBox="1"/>
          <p:nvPr/>
        </p:nvSpPr>
        <p:spPr>
          <a:xfrm>
            <a:off x="9177546" y="3948198"/>
            <a:ext cx="775422" cy="676194"/>
          </a:xfrm>
          <a:prstGeom prst="rect">
            <a:avLst/>
          </a:prstGeom>
        </p:spPr>
        <p:txBody>
          <a:bodyPr vert="horz" wrap="square" lIns="0" tIns="7793" rIns="0" bIns="0" rtlCol="0">
            <a:spAutoFit/>
          </a:bodyPr>
          <a:lstStyle/>
          <a:p>
            <a:pPr marL="8659" marR="3464" lvl="0" indent="0" algn="l" defTabSz="914400" rtl="0" eaLnBrk="1" fontAlgn="auto" latinLnBrk="0" hangingPunct="1">
              <a:lnSpc>
                <a:spcPct val="100600"/>
              </a:lnSpc>
              <a:spcBef>
                <a:spcPts val="61"/>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res</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2" normalizeH="0" baseline="0" noProof="0" dirty="0">
                <a:ln>
                  <a:noFill/>
                </a:ln>
                <a:solidFill>
                  <a:srgbClr val="414042"/>
                </a:solidFill>
                <a:effectLst/>
                <a:uLnTx/>
                <a:uFillTx/>
                <a:latin typeface="Tahoma"/>
                <a:ea typeface="+mn-ea"/>
                <a:cs typeface="Tahoma"/>
              </a:rPr>
              <a:t>t  </a:t>
            </a:r>
            <a:r>
              <a:rPr kumimoji="0" sz="614" b="0" i="0" u="none" strike="noStrike" kern="1200" cap="none" spc="-99" normalizeH="0" baseline="0" noProof="0" dirty="0">
                <a:ln>
                  <a:noFill/>
                </a:ln>
                <a:solidFill>
                  <a:srgbClr val="414042"/>
                </a:solidFill>
                <a:effectLst/>
                <a:uLnTx/>
                <a:uFillTx/>
                <a:latin typeface="Tahoma"/>
                <a:ea typeface="+mn-ea"/>
                <a:cs typeface="Tahoma"/>
              </a:rPr>
              <a:t>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51" normalizeH="0" baseline="0" noProof="0" dirty="0">
                <a:ln>
                  <a:noFill/>
                </a:ln>
                <a:solidFill>
                  <a:srgbClr val="414042"/>
                </a:solidFill>
                <a:effectLst/>
                <a:uLnTx/>
                <a:uFillTx/>
                <a:latin typeface="Tahoma"/>
                <a:ea typeface="+mn-ea"/>
                <a:cs typeface="Tahoma"/>
              </a:rPr>
              <a: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ass</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ss</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72" normalizeH="0" baseline="0" noProof="0" dirty="0">
                <a:ln>
                  <a:noFill/>
                </a:ln>
                <a:solidFill>
                  <a:srgbClr val="414042"/>
                </a:solidFill>
                <a:effectLst/>
                <a:uLnTx/>
                <a:uFillTx/>
                <a:latin typeface="Tahoma"/>
                <a:ea typeface="+mn-ea"/>
                <a:cs typeface="Tahoma"/>
              </a:rPr>
              <a:t>r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09" normalizeH="0" baseline="0" noProof="0" dirty="0">
                <a:ln>
                  <a:noFill/>
                </a:ln>
                <a:solidFill>
                  <a:srgbClr val="414042"/>
                </a:solidFill>
                <a:effectLst/>
                <a:uLnTx/>
                <a:uFillTx/>
                <a:latin typeface="Tahoma"/>
                <a:ea typeface="+mn-ea"/>
                <a:cs typeface="Tahoma"/>
              </a:rPr>
              <a:t>y</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48"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85" normalizeH="0" baseline="0" noProof="0" dirty="0">
                <a:ln>
                  <a:noFill/>
                </a:ln>
                <a:solidFill>
                  <a:srgbClr val="414042"/>
                </a:solidFill>
                <a:effectLst/>
                <a:uLnTx/>
                <a:uFillTx/>
                <a:latin typeface="Tahoma"/>
                <a:ea typeface="+mn-ea"/>
                <a:cs typeface="Tahoma"/>
              </a:rPr>
              <a:t>e  </a:t>
            </a:r>
            <a:r>
              <a:rPr kumimoji="0" sz="614" b="0" i="0" u="none" strike="noStrike" kern="1200" cap="none" spc="-99" normalizeH="0" baseline="0" noProof="0" dirty="0">
                <a:ln>
                  <a:noFill/>
                </a:ln>
                <a:solidFill>
                  <a:srgbClr val="414042"/>
                </a:solidFill>
                <a:effectLst/>
                <a:uLnTx/>
                <a:uFillTx/>
                <a:latin typeface="Tahoma"/>
                <a:ea typeface="+mn-ea"/>
                <a:cs typeface="Tahoma"/>
              </a:rPr>
              <a:t>th</a:t>
            </a:r>
            <a:r>
              <a:rPr kumimoji="0" sz="614" b="0" i="0" u="none" strike="noStrike" kern="1200" cap="none" spc="-147" normalizeH="0" baseline="0" noProof="0" dirty="0">
                <a:ln>
                  <a:noFill/>
                </a:ln>
                <a:solidFill>
                  <a:srgbClr val="414042"/>
                </a:solidFill>
                <a:effectLst/>
                <a:uLnTx/>
                <a:uFillTx/>
                <a:latin typeface="Tahoma"/>
                <a:ea typeface="+mn-ea"/>
                <a:cs typeface="Tahoma"/>
              </a:rPr>
              <a:t>em</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g</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23" normalizeH="0" baseline="0" noProof="0" dirty="0">
                <a:ln>
                  <a:noFill/>
                </a:ln>
                <a:solidFill>
                  <a:srgbClr val="414042"/>
                </a:solidFill>
                <a:effectLst/>
                <a:uLnTx/>
                <a:uFillTx/>
                <a:latin typeface="Tahoma"/>
                <a:ea typeface="+mn-ea"/>
                <a:cs typeface="Tahoma"/>
              </a:rPr>
              <a:t>he</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73" normalizeH="0" baseline="0" noProof="0" dirty="0">
                <a:ln>
                  <a:noFill/>
                </a:ln>
                <a:solidFill>
                  <a:srgbClr val="414042"/>
                </a:solidFill>
                <a:effectLst/>
                <a:uLnTx/>
                <a:uFillTx/>
                <a:latin typeface="Tahoma"/>
                <a:ea typeface="+mn-ea"/>
                <a:cs typeface="Tahoma"/>
              </a:rPr>
              <a:t>w</a:t>
            </a:r>
            <a:r>
              <a:rPr kumimoji="0" sz="614" b="0" i="0" u="none" strike="noStrike" kern="1200" cap="none" spc="-55" normalizeH="0" baseline="0" noProof="0" dirty="0">
                <a:ln>
                  <a:noFill/>
                </a:ln>
                <a:solidFill>
                  <a:srgbClr val="414042"/>
                </a:solidFill>
                <a:effectLst/>
                <a:uLnTx/>
                <a:uFillTx/>
                <a:latin typeface="Tahoma"/>
                <a:ea typeface="+mn-ea"/>
                <a:cs typeface="Tahoma"/>
              </a:rPr>
              <a:t>il</a:t>
            </a:r>
            <a:r>
              <a:rPr kumimoji="0" sz="614" b="0" i="0" u="none" strike="noStrike" kern="1200" cap="none" spc="-61" normalizeH="0" baseline="0" noProof="0" dirty="0">
                <a:ln>
                  <a:noFill/>
                </a:ln>
                <a:solidFill>
                  <a:srgbClr val="414042"/>
                </a:solidFill>
                <a:effectLst/>
                <a:uLnTx/>
                <a:uFillTx/>
                <a:latin typeface="Tahoma"/>
                <a:ea typeface="+mn-ea"/>
                <a:cs typeface="Tahoma"/>
              </a:rPr>
              <a:t>l  </a:t>
            </a:r>
            <a:r>
              <a:rPr kumimoji="0" sz="614" b="0" i="0" u="none" strike="noStrike" kern="1200" cap="none" spc="-133" normalizeH="0" baseline="0" noProof="0" dirty="0">
                <a:ln>
                  <a:noFill/>
                </a:ln>
                <a:solidFill>
                  <a:srgbClr val="414042"/>
                </a:solidFill>
                <a:effectLst/>
                <a:uLnTx/>
                <a:uFillTx/>
                <a:latin typeface="Tahoma"/>
                <a:ea typeface="+mn-ea"/>
                <a:cs typeface="Tahoma"/>
              </a:rPr>
              <a:t>ma</a:t>
            </a:r>
            <a:r>
              <a:rPr kumimoji="0" sz="614" b="0" i="0" u="none" strike="noStrike" kern="1200" cap="none" spc="-95" normalizeH="0" baseline="0" noProof="0" dirty="0">
                <a:ln>
                  <a:noFill/>
                </a:ln>
                <a:solidFill>
                  <a:srgbClr val="414042"/>
                </a:solidFill>
                <a:effectLst/>
                <a:uLnTx/>
                <a:uFillTx/>
                <a:latin typeface="Tahoma"/>
                <a:ea typeface="+mn-ea"/>
                <a:cs typeface="Tahoma"/>
              </a:rPr>
              <a:t>ke</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61"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99" normalizeH="0" baseline="0" noProof="0" dirty="0">
                <a:ln>
                  <a:noFill/>
                </a:ln>
                <a:solidFill>
                  <a:srgbClr val="414042"/>
                </a:solidFill>
                <a:effectLst/>
                <a:uLnTx/>
                <a:uFillTx/>
                <a:latin typeface="Tahoma"/>
                <a:ea typeface="+mn-ea"/>
                <a:cs typeface="Tahoma"/>
              </a:rPr>
              <a:t>e</a:t>
            </a:r>
            <a:r>
              <a:rPr kumimoji="0" sz="614" b="0" i="0" u="none" strike="noStrike" kern="1200" cap="none" spc="-150" normalizeH="0" baseline="0" noProof="0" dirty="0">
                <a:ln>
                  <a:noFill/>
                </a:ln>
                <a:solidFill>
                  <a:srgbClr val="414042"/>
                </a:solidFill>
                <a:effectLst/>
                <a:uLnTx/>
                <a:uFillTx/>
                <a:latin typeface="Tahoma"/>
                <a:ea typeface="+mn-ea"/>
                <a:cs typeface="Tahoma"/>
              </a:rPr>
              <a:t>m</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33" normalizeH="0" baseline="0" noProof="0" dirty="0">
                <a:ln>
                  <a:noFill/>
                </a:ln>
                <a:solidFill>
                  <a:srgbClr val="414042"/>
                </a:solidFill>
                <a:effectLst/>
                <a:uLnTx/>
                <a:uFillTx/>
                <a:latin typeface="Tahoma"/>
                <a:ea typeface="+mn-ea"/>
                <a:cs typeface="Tahoma"/>
              </a:rPr>
              <a:t>mo</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co</a:t>
            </a:r>
            <a:r>
              <a:rPr kumimoji="0" sz="614" b="0" i="0" u="none" strike="noStrike" kern="1200" cap="none" spc="-112" normalizeH="0" baseline="0" noProof="0" dirty="0">
                <a:ln>
                  <a:noFill/>
                </a:ln>
                <a:solidFill>
                  <a:srgbClr val="414042"/>
                </a:solidFill>
                <a:effectLst/>
                <a:uLnTx/>
                <a:uFillTx/>
                <a:latin typeface="Tahoma"/>
                <a:ea typeface="+mn-ea"/>
                <a:cs typeface="Tahoma"/>
              </a:rPr>
              <a:t>mfo</a:t>
            </a:r>
            <a:r>
              <a:rPr kumimoji="0" sz="614" b="0" i="0" u="none" strike="noStrike" kern="1200" cap="none" spc="-61" normalizeH="0" baseline="0" noProof="0" dirty="0">
                <a:ln>
                  <a:noFill/>
                </a:ln>
                <a:solidFill>
                  <a:srgbClr val="414042"/>
                </a:solidFill>
                <a:effectLst/>
                <a:uLnTx/>
                <a:uFillTx/>
                <a:latin typeface="Tahoma"/>
                <a:ea typeface="+mn-ea"/>
                <a:cs typeface="Tahoma"/>
              </a:rPr>
              <a:t>r</a:t>
            </a:r>
            <a:r>
              <a:rPr kumimoji="0" sz="614" b="0" i="0" u="none" strike="noStrike" kern="1200" cap="none" spc="-89" normalizeH="0" baseline="0" noProof="0" dirty="0">
                <a:ln>
                  <a:noFill/>
                </a:ln>
                <a:solidFill>
                  <a:srgbClr val="414042"/>
                </a:solidFill>
                <a:effectLst/>
                <a:uLnTx/>
                <a:uFillTx/>
                <a:latin typeface="Tahoma"/>
                <a:ea typeface="+mn-ea"/>
                <a:cs typeface="Tahoma"/>
              </a:rPr>
              <a:t>ta</a:t>
            </a:r>
            <a:r>
              <a:rPr kumimoji="0" sz="614" b="0" i="0" u="none" strike="noStrike" kern="1200" cap="none" spc="-106" normalizeH="0" baseline="0" noProof="0" dirty="0">
                <a:ln>
                  <a:noFill/>
                </a:ln>
                <a:solidFill>
                  <a:srgbClr val="414042"/>
                </a:solidFill>
                <a:effectLst/>
                <a:uLnTx/>
                <a:uFillTx/>
                <a:latin typeface="Tahoma"/>
                <a:ea typeface="+mn-ea"/>
                <a:cs typeface="Tahoma"/>
              </a:rPr>
              <a:t>b</a:t>
            </a:r>
            <a:r>
              <a:rPr kumimoji="0" sz="614" b="0" i="0" u="none" strike="noStrike" kern="1200" cap="none" spc="-37" normalizeH="0" baseline="0" noProof="0" dirty="0">
                <a:ln>
                  <a:noFill/>
                </a:ln>
                <a:solidFill>
                  <a:srgbClr val="414042"/>
                </a:solidFill>
                <a:effectLst/>
                <a:uLnTx/>
                <a:uFillTx/>
                <a:latin typeface="Tahoma"/>
                <a:ea typeface="+mn-ea"/>
                <a:cs typeface="Tahoma"/>
              </a:rPr>
              <a:t>l</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b</a:t>
            </a:r>
            <a:r>
              <a:rPr kumimoji="0" sz="614" b="0" i="0" u="none" strike="noStrike" kern="1200" cap="none" spc="-112" normalizeH="0" baseline="0" noProof="0" dirty="0">
                <a:ln>
                  <a:noFill/>
                </a:ln>
                <a:solidFill>
                  <a:srgbClr val="414042"/>
                </a:solidFill>
                <a:effectLst/>
                <a:uLnTx/>
                <a:uFillTx/>
                <a:latin typeface="Tahoma"/>
                <a:ea typeface="+mn-ea"/>
                <a:cs typeface="Tahoma"/>
              </a:rPr>
              <a:t>ased</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af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44"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89" normalizeH="0" baseline="0" noProof="0" dirty="0">
                <a:ln>
                  <a:noFill/>
                </a:ln>
                <a:solidFill>
                  <a:srgbClr val="414042"/>
                </a:solidFill>
                <a:effectLst/>
                <a:uLnTx/>
                <a:uFillTx/>
                <a:latin typeface="Tahoma"/>
                <a:ea typeface="+mn-ea"/>
                <a:cs typeface="Tahoma"/>
              </a:rPr>
              <a:t>rs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44" normalizeH="0" baseline="0" noProof="0" dirty="0">
                <a:ln>
                  <a:noFill/>
                </a:ln>
                <a:solidFill>
                  <a:srgbClr val="414042"/>
                </a:solidFill>
                <a:effectLst/>
                <a:uLnTx/>
                <a:uFillTx/>
                <a:latin typeface="Tahoma"/>
                <a:ea typeface="+mn-ea"/>
                <a:cs typeface="Tahoma"/>
              </a:rPr>
              <a:t>’</a:t>
            </a:r>
            <a:r>
              <a:rPr kumimoji="0" sz="614" b="0" i="0" u="none" strike="noStrike" kern="1200" cap="none" spc="-78" normalizeH="0" baseline="0" noProof="0" dirty="0">
                <a:ln>
                  <a:noFill/>
                </a:ln>
                <a:solidFill>
                  <a:srgbClr val="414042"/>
                </a:solidFill>
                <a:effectLst/>
                <a:uLnTx/>
                <a:uFillTx/>
                <a:latin typeface="Tahoma"/>
                <a:ea typeface="+mn-ea"/>
                <a:cs typeface="Tahoma"/>
              </a:rPr>
              <a:t>s  </a:t>
            </a:r>
            <a:r>
              <a:rPr kumimoji="0" sz="614" b="0" i="0" u="none" strike="noStrike" kern="1200" cap="none" spc="-58" normalizeH="0" baseline="0" noProof="0" dirty="0">
                <a:ln>
                  <a:noFill/>
                </a:ln>
                <a:solidFill>
                  <a:srgbClr val="414042"/>
                </a:solidFill>
                <a:effectLst/>
                <a:uLnTx/>
                <a:uFillTx/>
                <a:latin typeface="Tahoma"/>
                <a:ea typeface="+mn-ea"/>
                <a:cs typeface="Tahoma"/>
              </a:rPr>
              <a:t>perceptions.</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123" name="object 123"/>
          <p:cNvSpPr/>
          <p:nvPr/>
        </p:nvSpPr>
        <p:spPr>
          <a:xfrm>
            <a:off x="1108364" y="4801466"/>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124" name="object 124"/>
          <p:cNvSpPr/>
          <p:nvPr/>
        </p:nvSpPr>
        <p:spPr>
          <a:xfrm>
            <a:off x="7012564" y="4801466"/>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125" name="object 125"/>
          <p:cNvGrpSpPr/>
          <p:nvPr/>
        </p:nvGrpSpPr>
        <p:grpSpPr>
          <a:xfrm>
            <a:off x="2102427" y="4862945"/>
            <a:ext cx="990600" cy="578427"/>
            <a:chOff x="1915160" y="7132319"/>
            <a:chExt cx="1452880" cy="848360"/>
          </a:xfrm>
        </p:grpSpPr>
        <p:sp>
          <p:nvSpPr>
            <p:cNvPr id="126" name="object 126"/>
            <p:cNvSpPr/>
            <p:nvPr/>
          </p:nvSpPr>
          <p:spPr>
            <a:xfrm>
              <a:off x="1993265" y="7200264"/>
              <a:ext cx="1368425" cy="774065"/>
            </a:xfrm>
            <a:custGeom>
              <a:avLst/>
              <a:gdLst/>
              <a:ahLst/>
              <a:cxnLst/>
              <a:rect l="l" t="t" r="r" b="b"/>
              <a:pathLst>
                <a:path w="1368425" h="774065">
                  <a:moveTo>
                    <a:pt x="0" y="0"/>
                  </a:moveTo>
                  <a:lnTo>
                    <a:pt x="0" y="774064"/>
                  </a:lnTo>
                  <a:lnTo>
                    <a:pt x="1299845" y="774064"/>
                  </a:lnTo>
                  <a:lnTo>
                    <a:pt x="1368425" y="705484"/>
                  </a:lnTo>
                  <a:lnTo>
                    <a:pt x="136842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27" name="object 127"/>
            <p:cNvPicPr/>
            <p:nvPr/>
          </p:nvPicPr>
          <p:blipFill>
            <a:blip r:embed="rId4" cstate="print"/>
            <a:stretch>
              <a:fillRect/>
            </a:stretch>
          </p:blipFill>
          <p:spPr>
            <a:xfrm>
              <a:off x="1915160" y="7132319"/>
              <a:ext cx="160007" cy="160018"/>
            </a:xfrm>
            <a:prstGeom prst="rect">
              <a:avLst/>
            </a:prstGeom>
          </p:spPr>
        </p:pic>
      </p:grpSp>
      <p:sp>
        <p:nvSpPr>
          <p:cNvPr id="128" name="object 128"/>
          <p:cNvSpPr txBox="1"/>
          <p:nvPr/>
        </p:nvSpPr>
        <p:spPr>
          <a:xfrm>
            <a:off x="2229095" y="4977938"/>
            <a:ext cx="728230"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3"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q</a:t>
            </a:r>
            <a:r>
              <a:rPr kumimoji="0" sz="614" b="0" i="0" u="none" strike="noStrike" kern="1200" cap="none" spc="-130" normalizeH="0" baseline="0" noProof="0" dirty="0">
                <a:ln>
                  <a:noFill/>
                </a:ln>
                <a:solidFill>
                  <a:srgbClr val="414042"/>
                </a:solidFill>
                <a:effectLst/>
                <a:uLnTx/>
                <a:uFillTx/>
                <a:latin typeface="Tahoma"/>
                <a:ea typeface="+mn-ea"/>
                <a:cs typeface="Tahoma"/>
              </a:rPr>
              <a:t>u</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2" normalizeH="0" baseline="0" noProof="0" dirty="0">
                <a:ln>
                  <a:noFill/>
                </a:ln>
                <a:solidFill>
                  <a:srgbClr val="414042"/>
                </a:solidFill>
                <a:effectLst/>
                <a:uLnTx/>
                <a:uFillTx/>
                <a:latin typeface="Tahoma"/>
                <a:ea typeface="+mn-ea"/>
                <a:cs typeface="Tahoma"/>
              </a:rPr>
              <a:t>k</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109" normalizeH="0" baseline="0" noProof="0" dirty="0">
                <a:ln>
                  <a:noFill/>
                </a:ln>
                <a:solidFill>
                  <a:srgbClr val="414042"/>
                </a:solidFill>
                <a:effectLst/>
                <a:uLnTx/>
                <a:uFillTx/>
                <a:latin typeface="Tahoma"/>
                <a:ea typeface="+mn-ea"/>
                <a:cs typeface="Tahoma"/>
              </a:rPr>
              <a:t>y</a:t>
            </a:r>
            <a:r>
              <a:rPr kumimoji="0" sz="614" b="0" i="0" u="none" strike="noStrike" kern="1200" cap="none" spc="0"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82" normalizeH="0" baseline="0" noProof="0" dirty="0">
                <a:ln>
                  <a:noFill/>
                </a:ln>
                <a:solidFill>
                  <a:srgbClr val="414042"/>
                </a:solidFill>
                <a:effectLst/>
                <a:uLnTx/>
                <a:uFillTx/>
                <a:latin typeface="Tahoma"/>
                <a:ea typeface="+mn-ea"/>
                <a:cs typeface="Tahoma"/>
              </a:rPr>
              <a:t>lv</a:t>
            </a:r>
            <a:r>
              <a:rPr kumimoji="0" sz="614" b="0" i="0" u="none" strike="noStrike" kern="1200" cap="none" spc="-89" normalizeH="0" baseline="0" noProof="0" dirty="0">
                <a:ln>
                  <a:noFill/>
                </a:ln>
                <a:solidFill>
                  <a:srgbClr val="414042"/>
                </a:solidFill>
                <a:effectLst/>
                <a:uLnTx/>
                <a:uFillTx/>
                <a:latin typeface="Tahoma"/>
                <a:ea typeface="+mn-ea"/>
                <a:cs typeface="Tahoma"/>
              </a:rPr>
              <a:t>es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44"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112" normalizeH="0" baseline="0" noProof="0" dirty="0">
                <a:ln>
                  <a:noFill/>
                </a:ln>
                <a:solidFill>
                  <a:srgbClr val="414042"/>
                </a:solidFill>
                <a:effectLst/>
                <a:uLnTx/>
                <a:uFillTx/>
                <a:latin typeface="Tahoma"/>
                <a:ea typeface="+mn-ea"/>
                <a:cs typeface="Tahoma"/>
              </a:rPr>
              <a:t>v</a:t>
            </a:r>
            <a:r>
              <a:rPr kumimoji="0" sz="614" b="0" i="0" u="none" strike="noStrike" kern="1200" cap="none" spc="-102" normalizeH="0" baseline="0" noProof="0" dirty="0">
                <a:ln>
                  <a:noFill/>
                </a:ln>
                <a:solidFill>
                  <a:srgbClr val="414042"/>
                </a:solidFill>
                <a:effectLst/>
                <a:uLnTx/>
                <a:uFillTx/>
                <a:latin typeface="Tahoma"/>
                <a:ea typeface="+mn-ea"/>
                <a:cs typeface="Tahoma"/>
              </a:rPr>
              <a:t>ere</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119" normalizeH="0" baseline="0" noProof="0" dirty="0">
                <a:ln>
                  <a:noFill/>
                </a:ln>
                <a:solidFill>
                  <a:srgbClr val="414042"/>
                </a:solidFill>
                <a:effectLst/>
                <a:uLnTx/>
                <a:uFillTx/>
                <a:latin typeface="Tahoma"/>
                <a:ea typeface="+mn-ea"/>
                <a:cs typeface="Tahoma"/>
              </a:rPr>
              <a:t>gh</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to  </a:t>
            </a:r>
            <a:r>
              <a:rPr kumimoji="0" sz="614" b="0" i="0" u="none" strike="noStrike" kern="1200" cap="none" spc="-139" normalizeH="0" baseline="0" noProof="0" dirty="0">
                <a:ln>
                  <a:noFill/>
                </a:ln>
                <a:solidFill>
                  <a:srgbClr val="414042"/>
                </a:solidFill>
                <a:effectLst/>
                <a:uLnTx/>
                <a:uFillTx/>
                <a:latin typeface="Tahoma"/>
                <a:ea typeface="+mn-ea"/>
                <a:cs typeface="Tahoma"/>
              </a:rPr>
              <a:t>w</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68" normalizeH="0" baseline="0" noProof="0" dirty="0">
                <a:ln>
                  <a:noFill/>
                </a:ln>
                <a:solidFill>
                  <a:srgbClr val="414042"/>
                </a:solidFill>
                <a:effectLst/>
                <a:uLnTx/>
                <a:uFillTx/>
                <a:latin typeface="Tahoma"/>
                <a:ea typeface="+mn-ea"/>
                <a:cs typeface="Tahoma"/>
              </a:rPr>
              <a:t>rr</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82" normalizeH="0" baseline="0" noProof="0" dirty="0">
                <a:ln>
                  <a:noFill/>
                </a:ln>
                <a:solidFill>
                  <a:srgbClr val="414042"/>
                </a:solidFill>
                <a:effectLst/>
                <a:uLnTx/>
                <a:uFillTx/>
                <a:latin typeface="Tahoma"/>
                <a:ea typeface="+mn-ea"/>
                <a:cs typeface="Tahoma"/>
              </a:rPr>
              <a:t>nt</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he</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102" normalizeH="0" baseline="0" noProof="0" dirty="0">
                <a:ln>
                  <a:noFill/>
                </a:ln>
                <a:solidFill>
                  <a:srgbClr val="414042"/>
                </a:solidFill>
                <a:effectLst/>
                <a:uLnTx/>
                <a:uFillTx/>
                <a:latin typeface="Tahoma"/>
                <a:ea typeface="+mn-ea"/>
                <a:cs typeface="Tahoma"/>
              </a:rPr>
              <a:t>xpu</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89" normalizeH="0" baseline="0" noProof="0" dirty="0">
                <a:ln>
                  <a:noFill/>
                </a:ln>
                <a:solidFill>
                  <a:srgbClr val="414042"/>
                </a:solidFill>
                <a:effectLst/>
                <a:uLnTx/>
                <a:uFillTx/>
                <a:latin typeface="Tahoma"/>
                <a:ea typeface="+mn-ea"/>
                <a:cs typeface="Tahoma"/>
              </a:rPr>
              <a:t>s</a:t>
            </a:r>
            <a:r>
              <a:rPr kumimoji="0" sz="614" b="0" i="0" u="none" strike="noStrike" kern="1200" cap="none" spc="-37" normalizeH="0" baseline="0" noProof="0" dirty="0">
                <a:ln>
                  <a:noFill/>
                </a:ln>
                <a:solidFill>
                  <a:srgbClr val="414042"/>
                </a:solidFill>
                <a:effectLst/>
                <a:uLnTx/>
                <a:uFillTx/>
                <a:latin typeface="Tahoma"/>
                <a:ea typeface="+mn-ea"/>
                <a:cs typeface="Tahoma"/>
              </a:rPr>
              <a:t>i</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9" normalizeH="0" baseline="0" noProof="0" dirty="0">
                <a:ln>
                  <a:noFill/>
                </a:ln>
                <a:solidFill>
                  <a:srgbClr val="414042"/>
                </a:solidFill>
                <a:effectLst/>
                <a:uLnTx/>
                <a:uFillTx/>
                <a:latin typeface="Tahoma"/>
                <a:ea typeface="+mn-ea"/>
                <a:cs typeface="Tahoma"/>
              </a:rPr>
              <a:t>n</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8" normalizeH="0" baseline="0" noProof="0" dirty="0">
                <a:ln>
                  <a:noFill/>
                </a:ln>
                <a:solidFill>
                  <a:srgbClr val="414042"/>
                </a:solidFill>
                <a:effectLst/>
                <a:uLnTx/>
                <a:uFillTx/>
                <a:latin typeface="Tahoma"/>
                <a:ea typeface="+mn-ea"/>
                <a:cs typeface="Tahoma"/>
              </a:rPr>
              <a:t>of</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a  </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ra</a:t>
            </a:r>
            <a:r>
              <a:rPr kumimoji="0" sz="614" b="0" i="0" u="none" strike="noStrike" kern="1200" cap="none" spc="-102" normalizeH="0" baseline="0" noProof="0" dirty="0">
                <a:ln>
                  <a:noFill/>
                </a:ln>
                <a:solidFill>
                  <a:srgbClr val="414042"/>
                </a:solidFill>
                <a:effectLst/>
                <a:uLnTx/>
                <a:uFillTx/>
                <a:latin typeface="Tahoma"/>
                <a:ea typeface="+mn-ea"/>
                <a:cs typeface="Tahoma"/>
              </a:rPr>
              <a:t>ss</a:t>
            </a:r>
            <a:r>
              <a:rPr kumimoji="0" sz="614" b="0" i="0" u="none" strike="noStrike" kern="1200" cap="none" spc="-48"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29" name="object 129"/>
          <p:cNvGrpSpPr/>
          <p:nvPr/>
        </p:nvGrpSpPr>
        <p:grpSpPr>
          <a:xfrm>
            <a:off x="3144115" y="4862944"/>
            <a:ext cx="991466" cy="578427"/>
            <a:chOff x="3442968" y="7132318"/>
            <a:chExt cx="1454150" cy="848360"/>
          </a:xfrm>
        </p:grpSpPr>
        <p:sp>
          <p:nvSpPr>
            <p:cNvPr id="130" name="object 130"/>
            <p:cNvSpPr/>
            <p:nvPr/>
          </p:nvSpPr>
          <p:spPr>
            <a:xfrm>
              <a:off x="3522980" y="7200264"/>
              <a:ext cx="1367790" cy="774065"/>
            </a:xfrm>
            <a:custGeom>
              <a:avLst/>
              <a:gdLst/>
              <a:ahLst/>
              <a:cxnLst/>
              <a:rect l="l" t="t" r="r" b="b"/>
              <a:pathLst>
                <a:path w="1367789" h="774065">
                  <a:moveTo>
                    <a:pt x="0" y="0"/>
                  </a:moveTo>
                  <a:lnTo>
                    <a:pt x="0" y="774064"/>
                  </a:lnTo>
                  <a:lnTo>
                    <a:pt x="1299210" y="774064"/>
                  </a:lnTo>
                  <a:lnTo>
                    <a:pt x="1367790" y="705484"/>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31" name="object 131"/>
            <p:cNvPicPr/>
            <p:nvPr/>
          </p:nvPicPr>
          <p:blipFill>
            <a:blip r:embed="rId4" cstate="print"/>
            <a:stretch>
              <a:fillRect/>
            </a:stretch>
          </p:blipFill>
          <p:spPr>
            <a:xfrm>
              <a:off x="3442968" y="7132318"/>
              <a:ext cx="160019" cy="160019"/>
            </a:xfrm>
            <a:prstGeom prst="rect">
              <a:avLst/>
            </a:prstGeom>
          </p:spPr>
        </p:pic>
      </p:grpSp>
      <p:sp>
        <p:nvSpPr>
          <p:cNvPr id="132" name="object 132"/>
          <p:cNvSpPr txBox="1"/>
          <p:nvPr/>
        </p:nvSpPr>
        <p:spPr>
          <a:xfrm>
            <a:off x="3271404" y="4977938"/>
            <a:ext cx="737755"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06" normalizeH="0" baseline="0" noProof="0" dirty="0">
                <a:ln>
                  <a:noFill/>
                </a:ln>
                <a:solidFill>
                  <a:srgbClr val="414042"/>
                </a:solidFill>
                <a:effectLst/>
                <a:uLnTx/>
                <a:uFillTx/>
                <a:latin typeface="Tahoma"/>
                <a:ea typeface="+mn-ea"/>
                <a:cs typeface="Tahoma"/>
              </a:rPr>
              <a:t>S</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a</a:t>
            </a:r>
            <a:r>
              <a:rPr kumimoji="0" sz="614" b="0" i="0" u="none" strike="noStrike" kern="1200" cap="none" spc="-58" normalizeH="0" baseline="0" noProof="0" dirty="0">
                <a:ln>
                  <a:noFill/>
                </a:ln>
                <a:solidFill>
                  <a:srgbClr val="414042"/>
                </a:solidFill>
                <a:effectLst/>
                <a:uLnTx/>
                <a:uFillTx/>
                <a:latin typeface="Tahoma"/>
                <a:ea typeface="+mn-ea"/>
                <a:cs typeface="Tahoma"/>
              </a:rPr>
              <a:t>ff</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33" normalizeH="0" baseline="0" noProof="0" dirty="0">
                <a:ln>
                  <a:noFill/>
                </a:ln>
                <a:solidFill>
                  <a:srgbClr val="414042"/>
                </a:solidFill>
                <a:effectLst/>
                <a:uLnTx/>
                <a:uFillTx/>
                <a:latin typeface="Tahoma"/>
                <a:ea typeface="+mn-ea"/>
                <a:cs typeface="Tahoma"/>
              </a:rPr>
              <a:t>mo</a:t>
            </a:r>
            <a:r>
              <a:rPr kumimoji="0" sz="614" b="0" i="0" u="none" strike="noStrike" kern="1200" cap="none" spc="-106" normalizeH="0" baseline="0" noProof="0" dirty="0">
                <a:ln>
                  <a:noFill/>
                </a:ln>
                <a:solidFill>
                  <a:srgbClr val="414042"/>
                </a:solidFill>
                <a:effectLst/>
                <a:uLnTx/>
                <a:uFillTx/>
                <a:latin typeface="Tahoma"/>
                <a:ea typeface="+mn-ea"/>
                <a:cs typeface="Tahoma"/>
              </a:rPr>
              <a:t>de</a:t>
            </a:r>
            <a:r>
              <a:rPr kumimoji="0" sz="614" b="0" i="0" u="none" strike="noStrike" kern="1200" cap="none" spc="-41" normalizeH="0" baseline="0" noProof="0" dirty="0">
                <a:ln>
                  <a:noFill/>
                </a:ln>
                <a:solidFill>
                  <a:srgbClr val="414042"/>
                </a:solidFill>
                <a:effectLst/>
                <a:uLnTx/>
                <a:uFillTx/>
                <a:latin typeface="Tahoma"/>
                <a:ea typeface="+mn-ea"/>
                <a:cs typeface="Tahoma"/>
              </a:rPr>
              <a:t>l</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app</a:t>
            </a:r>
            <a:r>
              <a:rPr kumimoji="0" sz="614" b="0" i="0" u="none" strike="noStrike" kern="1200" cap="none" spc="-61" normalizeH="0" baseline="0" noProof="0" dirty="0">
                <a:ln>
                  <a:noFill/>
                </a:ln>
                <a:solidFill>
                  <a:srgbClr val="414042"/>
                </a:solidFill>
                <a:effectLst/>
                <a:uLnTx/>
                <a:uFillTx/>
                <a:latin typeface="Tahoma"/>
                <a:ea typeface="+mn-ea"/>
                <a:cs typeface="Tahoma"/>
              </a:rPr>
              <a:t>r</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p</a:t>
            </a:r>
            <a:r>
              <a:rPr kumimoji="0" sz="614" b="0" i="0" u="none" strike="noStrike" kern="1200" cap="none" spc="-72" normalizeH="0" baseline="0" noProof="0" dirty="0">
                <a:ln>
                  <a:noFill/>
                </a:ln>
                <a:solidFill>
                  <a:srgbClr val="414042"/>
                </a:solidFill>
                <a:effectLst/>
                <a:uLnTx/>
                <a:uFillTx/>
                <a:latin typeface="Tahoma"/>
                <a:ea typeface="+mn-ea"/>
                <a:cs typeface="Tahoma"/>
              </a:rPr>
              <a:t>riat</a:t>
            </a:r>
            <a:r>
              <a:rPr kumimoji="0" sz="614" b="0" i="0" u="none" strike="noStrike" kern="1200" cap="none" spc="-68" normalizeH="0" baseline="0" noProof="0" dirty="0">
                <a:ln>
                  <a:noFill/>
                </a:ln>
                <a:solidFill>
                  <a:srgbClr val="414042"/>
                </a:solidFill>
                <a:effectLst/>
                <a:uLnTx/>
                <a:uFillTx/>
                <a:latin typeface="Tahoma"/>
                <a:ea typeface="+mn-ea"/>
                <a:cs typeface="Tahoma"/>
              </a:rPr>
              <a:t>e  </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4"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19" normalizeH="0" baseline="0" noProof="0" dirty="0">
                <a:ln>
                  <a:noFill/>
                </a:ln>
                <a:solidFill>
                  <a:srgbClr val="414042"/>
                </a:solidFill>
                <a:effectLst/>
                <a:uLnTx/>
                <a:uFillTx/>
                <a:latin typeface="Tahoma"/>
                <a:ea typeface="+mn-ea"/>
                <a:cs typeface="Tahoma"/>
              </a:rPr>
              <a:t>h</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4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89" normalizeH="0" baseline="0" noProof="0" dirty="0">
                <a:ln>
                  <a:noFill/>
                </a:ln>
                <a:solidFill>
                  <a:srgbClr val="414042"/>
                </a:solidFill>
                <a:effectLst/>
                <a:uLnTx/>
                <a:uFillTx/>
                <a:latin typeface="Tahoma"/>
                <a:ea typeface="+mn-ea"/>
                <a:cs typeface="Tahoma"/>
              </a:rPr>
              <a:t>at  </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102" normalizeH="0" baseline="0" noProof="0" dirty="0">
                <a:ln>
                  <a:noFill/>
                </a:ln>
                <a:solidFill>
                  <a:srgbClr val="414042"/>
                </a:solidFill>
                <a:effectLst/>
                <a:uLnTx/>
                <a:uFillTx/>
                <a:latin typeface="Tahoma"/>
                <a:ea typeface="+mn-ea"/>
                <a:cs typeface="Tahoma"/>
              </a:rPr>
              <a:t>xp</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9" normalizeH="0" baseline="0" noProof="0" dirty="0">
                <a:ln>
                  <a:noFill/>
                </a:ln>
                <a:solidFill>
                  <a:srgbClr val="414042"/>
                </a:solidFill>
                <a:effectLst/>
                <a:uLnTx/>
                <a:uFillTx/>
                <a:latin typeface="Tahoma"/>
                <a:ea typeface="+mn-ea"/>
                <a:cs typeface="Tahoma"/>
              </a:rPr>
              <a:t>es</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89" normalizeH="0" baseline="0" noProof="0" dirty="0">
                <a:ln>
                  <a:noFill/>
                </a:ln>
                <a:solidFill>
                  <a:srgbClr val="414042"/>
                </a:solidFill>
                <a:effectLst/>
                <a:uLnTx/>
                <a:uFillTx/>
                <a:latin typeface="Tahoma"/>
                <a:ea typeface="+mn-ea"/>
                <a:cs typeface="Tahoma"/>
              </a:rPr>
              <a:t>er</a:t>
            </a:r>
            <a:r>
              <a:rPr kumimoji="0" sz="614" b="0" i="0" u="none" strike="noStrike" kern="1200" cap="none" spc="-106" normalizeH="0" baseline="0" noProof="0" dirty="0">
                <a:ln>
                  <a:noFill/>
                </a:ln>
                <a:solidFill>
                  <a:srgbClr val="414042"/>
                </a:solidFill>
                <a:effectLst/>
                <a:uLnTx/>
                <a:uFillTx/>
                <a:latin typeface="Tahoma"/>
                <a:ea typeface="+mn-ea"/>
                <a:cs typeface="Tahoma"/>
              </a:rPr>
              <a:t>ba</a:t>
            </a:r>
            <a:r>
              <a:rPr kumimoji="0" sz="614" b="0" i="0" u="none" strike="noStrike" kern="1200" cap="none" spc="-41" normalizeH="0" baseline="0" noProof="0" dirty="0">
                <a:ln>
                  <a:noFill/>
                </a:ln>
                <a:solidFill>
                  <a:srgbClr val="414042"/>
                </a:solidFill>
                <a:effectLst/>
                <a:uLnTx/>
                <a:uFillTx/>
                <a:latin typeface="Tahoma"/>
                <a:ea typeface="+mn-ea"/>
                <a:cs typeface="Tahoma"/>
              </a:rPr>
              <a:t>l</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an</a:t>
            </a:r>
            <a:r>
              <a:rPr kumimoji="0" sz="614" b="0" i="0" u="none" strike="noStrike" kern="1200" cap="none" spc="-99" normalizeH="0" baseline="0" noProof="0" dirty="0">
                <a:ln>
                  <a:noFill/>
                </a:ln>
                <a:solidFill>
                  <a:srgbClr val="414042"/>
                </a:solidFill>
                <a:effectLst/>
                <a:uLnTx/>
                <a:uFillTx/>
                <a:latin typeface="Tahoma"/>
                <a:ea typeface="+mn-ea"/>
                <a:cs typeface="Tahoma"/>
              </a:rPr>
              <a:t>d</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a:t>
            </a:r>
            <a:r>
              <a:rPr kumimoji="0" sz="614" b="0" i="0" u="none" strike="noStrike" kern="1200" cap="none" spc="-89" normalizeH="0" baseline="0" noProof="0" dirty="0">
                <a:ln>
                  <a:noFill/>
                </a:ln>
                <a:solidFill>
                  <a:srgbClr val="414042"/>
                </a:solidFill>
                <a:effectLst/>
                <a:uLnTx/>
                <a:uFillTx/>
                <a:latin typeface="Tahoma"/>
                <a:ea typeface="+mn-ea"/>
                <a:cs typeface="Tahoma"/>
              </a:rPr>
              <a:t>v</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b</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51" normalizeH="0" baseline="0" noProof="0" dirty="0">
                <a:ln>
                  <a:noFill/>
                </a:ln>
                <a:solidFill>
                  <a:srgbClr val="414042"/>
                </a:solidFill>
                <a:effectLst/>
                <a:uLnTx/>
                <a:uFillTx/>
                <a:latin typeface="Tahoma"/>
                <a:ea typeface="+mn-ea"/>
                <a:cs typeface="Tahoma"/>
              </a:rPr>
              <a:t>l  </a:t>
            </a:r>
            <a:r>
              <a:rPr kumimoji="0" sz="614" b="0" i="0" u="none" strike="noStrike" kern="1200" cap="none" spc="-58" normalizeH="0" baseline="0" noProof="0" dirty="0">
                <a:ln>
                  <a:noFill/>
                </a:ln>
                <a:solidFill>
                  <a:srgbClr val="414042"/>
                </a:solidFill>
                <a:effectLst/>
                <a:uLnTx/>
                <a:uFillTx/>
                <a:latin typeface="Tahoma"/>
                <a:ea typeface="+mn-ea"/>
                <a:cs typeface="Tahoma"/>
              </a:rPr>
              <a:t>disrespect.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33" name="object 133"/>
          <p:cNvGrpSpPr/>
          <p:nvPr/>
        </p:nvGrpSpPr>
        <p:grpSpPr>
          <a:xfrm>
            <a:off x="4185371" y="4862945"/>
            <a:ext cx="992765" cy="778019"/>
            <a:chOff x="4970144" y="7132318"/>
            <a:chExt cx="1456055" cy="1141095"/>
          </a:xfrm>
        </p:grpSpPr>
        <p:sp>
          <p:nvSpPr>
            <p:cNvPr id="134" name="object 134"/>
            <p:cNvSpPr/>
            <p:nvPr/>
          </p:nvSpPr>
          <p:spPr>
            <a:xfrm>
              <a:off x="5052060" y="7200264"/>
              <a:ext cx="1367790" cy="1066800"/>
            </a:xfrm>
            <a:custGeom>
              <a:avLst/>
              <a:gdLst/>
              <a:ahLst/>
              <a:cxnLst/>
              <a:rect l="l" t="t" r="r" b="b"/>
              <a:pathLst>
                <a:path w="1367789" h="1066800">
                  <a:moveTo>
                    <a:pt x="0" y="0"/>
                  </a:moveTo>
                  <a:lnTo>
                    <a:pt x="0" y="1066799"/>
                  </a:lnTo>
                  <a:lnTo>
                    <a:pt x="1299210" y="1066799"/>
                  </a:lnTo>
                  <a:lnTo>
                    <a:pt x="1367790" y="998219"/>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35" name="object 135"/>
            <p:cNvPicPr/>
            <p:nvPr/>
          </p:nvPicPr>
          <p:blipFill>
            <a:blip r:embed="rId11" cstate="print"/>
            <a:stretch>
              <a:fillRect/>
            </a:stretch>
          </p:blipFill>
          <p:spPr>
            <a:xfrm>
              <a:off x="4970144" y="7132318"/>
              <a:ext cx="160019" cy="160019"/>
            </a:xfrm>
            <a:prstGeom prst="rect">
              <a:avLst/>
            </a:prstGeom>
          </p:spPr>
        </p:pic>
      </p:grpSp>
      <p:sp>
        <p:nvSpPr>
          <p:cNvPr id="136" name="object 136"/>
          <p:cNvSpPr txBox="1"/>
          <p:nvPr/>
        </p:nvSpPr>
        <p:spPr>
          <a:xfrm>
            <a:off x="4314601" y="4969625"/>
            <a:ext cx="752475" cy="575822"/>
          </a:xfrm>
          <a:prstGeom prst="rect">
            <a:avLst/>
          </a:prstGeom>
        </p:spPr>
        <p:txBody>
          <a:bodyPr vert="horz" wrap="square" lIns="0" tIns="8659" rIns="0" bIns="0" rtlCol="0">
            <a:spAutoFit/>
          </a:bodyPr>
          <a:lstStyle/>
          <a:p>
            <a:pPr marL="8659" marR="3464" lvl="0" indent="0" algn="l" defTabSz="914400" rtl="0" eaLnBrk="1" fontAlgn="auto" latinLnBrk="0" hangingPunct="1">
              <a:lnSpc>
                <a:spcPct val="100000"/>
              </a:lnSpc>
              <a:spcBef>
                <a:spcPts val="68"/>
              </a:spcBef>
              <a:spcAft>
                <a:spcPts val="0"/>
              </a:spcAft>
              <a:buClrTx/>
              <a:buSzTx/>
              <a:buFontTx/>
              <a:buNone/>
              <a:tabLst/>
              <a:defRPr/>
            </a:pPr>
            <a:r>
              <a:rPr kumimoji="0" sz="614" b="0" i="0" u="none" strike="noStrike" kern="1200" cap="none" spc="-106" normalizeH="0" baseline="0" noProof="0" dirty="0">
                <a:ln>
                  <a:noFill/>
                </a:ln>
                <a:solidFill>
                  <a:srgbClr val="414042"/>
                </a:solidFill>
                <a:effectLst/>
                <a:uLnTx/>
                <a:uFillTx/>
                <a:latin typeface="Tahoma"/>
                <a:ea typeface="+mn-ea"/>
                <a:cs typeface="Tahoma"/>
              </a:rPr>
              <a:t>S</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a</a:t>
            </a:r>
            <a:r>
              <a:rPr kumimoji="0" sz="614" b="0" i="0" u="none" strike="noStrike" kern="1200" cap="none" spc="-58" normalizeH="0" baseline="0" noProof="0" dirty="0">
                <a:ln>
                  <a:noFill/>
                </a:ln>
                <a:solidFill>
                  <a:srgbClr val="414042"/>
                </a:solidFill>
                <a:effectLst/>
                <a:uLnTx/>
                <a:uFillTx/>
                <a:latin typeface="Tahoma"/>
                <a:ea typeface="+mn-ea"/>
                <a:cs typeface="Tahoma"/>
              </a:rPr>
              <a:t>ff</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p</a:t>
            </a:r>
            <a:r>
              <a:rPr kumimoji="0" sz="614" b="0" i="0" u="none" strike="noStrike" kern="1200" cap="none" spc="-61" normalizeH="0" baseline="0" noProof="0" dirty="0">
                <a:ln>
                  <a:noFill/>
                </a:ln>
                <a:solidFill>
                  <a:srgbClr val="414042"/>
                </a:solidFill>
                <a:effectLst/>
                <a:uLnTx/>
                <a:uFillTx/>
                <a:latin typeface="Tahoma"/>
                <a:ea typeface="+mn-ea"/>
                <a:cs typeface="Tahoma"/>
              </a:rPr>
              <a:t>r</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de</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c</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9"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d</a:t>
            </a:r>
            <a:r>
              <a:rPr kumimoji="0" sz="614" b="0" i="0" u="none" strike="noStrike" kern="1200" cap="none" spc="-99"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37"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51" normalizeH="0" baseline="0" noProof="0" dirty="0">
                <a:ln>
                  <a:noFill/>
                </a:ln>
                <a:solidFill>
                  <a:srgbClr val="414042"/>
                </a:solidFill>
                <a:effectLst/>
                <a:uLnTx/>
                <a:uFillTx/>
                <a:latin typeface="Tahoma"/>
                <a:ea typeface="+mn-ea"/>
                <a:cs typeface="Tahoma"/>
              </a:rPr>
              <a:t>l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44"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60" normalizeH="0" baseline="0" noProof="0" dirty="0">
                <a:ln>
                  <a:noFill/>
                </a:ln>
                <a:solidFill>
                  <a:srgbClr val="414042"/>
                </a:solidFill>
                <a:effectLst/>
                <a:uLnTx/>
                <a:uFillTx/>
                <a:latin typeface="Tahoma"/>
                <a:ea typeface="+mn-ea"/>
                <a:cs typeface="Tahoma"/>
              </a:rPr>
              <a:t>w</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4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48" normalizeH="0" baseline="0" noProof="0" dirty="0">
                <a:ln>
                  <a:noFill/>
                </a:ln>
                <a:solidFill>
                  <a:srgbClr val="414042"/>
                </a:solidFill>
                <a:effectLst/>
                <a:uLnTx/>
                <a:uFillTx/>
                <a:latin typeface="Tahoma"/>
                <a:ea typeface="+mn-ea"/>
                <a:cs typeface="Tahoma"/>
              </a:rPr>
              <a:t>i</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82" normalizeH="0" baseline="0" noProof="0" dirty="0">
                <a:ln>
                  <a:noFill/>
                </a:ln>
                <a:solidFill>
                  <a:srgbClr val="414042"/>
                </a:solidFill>
                <a:effectLst/>
                <a:uLnTx/>
                <a:uFillTx/>
                <a:latin typeface="Tahoma"/>
                <a:ea typeface="+mn-ea"/>
                <a:cs typeface="Tahoma"/>
              </a:rPr>
              <a:t>ss  </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ss</a:t>
            </a:r>
            <a:r>
              <a:rPr kumimoji="0" sz="614" b="0" i="0" u="none" strike="noStrike" kern="1200" cap="none" spc="-133" normalizeH="0" baseline="0" noProof="0" dirty="0">
                <a:ln>
                  <a:noFill/>
                </a:ln>
                <a:solidFill>
                  <a:srgbClr val="414042"/>
                </a:solidFill>
                <a:effectLst/>
                <a:uLnTx/>
                <a:uFillTx/>
                <a:latin typeface="Tahoma"/>
                <a:ea typeface="+mn-ea"/>
                <a:cs typeface="Tahoma"/>
              </a:rPr>
              <a:t>u</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6" normalizeH="0" baseline="0" noProof="0" dirty="0">
                <a:ln>
                  <a:noFill/>
                </a:ln>
                <a:solidFill>
                  <a:srgbClr val="414042"/>
                </a:solidFill>
                <a:effectLst/>
                <a:uLnTx/>
                <a:uFillTx/>
                <a:latin typeface="Tahoma"/>
                <a:ea typeface="+mn-ea"/>
                <a:cs typeface="Tahoma"/>
              </a:rPr>
              <a:t>ed</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95" normalizeH="0" baseline="0" noProof="0" dirty="0">
                <a:ln>
                  <a:noFill/>
                </a:ln>
                <a:solidFill>
                  <a:srgbClr val="414042"/>
                </a:solidFill>
                <a:effectLst/>
                <a:uLnTx/>
                <a:uFillTx/>
                <a:latin typeface="Tahoma"/>
                <a:ea typeface="+mn-ea"/>
                <a:cs typeface="Tahoma"/>
              </a:rPr>
              <a:t>ar</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ss</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  </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nn</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6" normalizeH="0" baseline="0" noProof="0" dirty="0">
                <a:ln>
                  <a:noFill/>
                </a:ln>
                <a:solidFill>
                  <a:srgbClr val="414042"/>
                </a:solidFill>
                <a:effectLst/>
                <a:uLnTx/>
                <a:uFillTx/>
                <a:latin typeface="Tahoma"/>
                <a:ea typeface="+mn-ea"/>
                <a:cs typeface="Tahoma"/>
              </a:rPr>
              <a:t>ed</a:t>
            </a:r>
            <a:r>
              <a:rPr kumimoji="0" sz="614" b="0" i="0" u="none" strike="noStrike" kern="1200" cap="none" spc="-31"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to  th</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re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exp</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82" normalizeH="0" baseline="0" noProof="0" dirty="0">
                <a:ln>
                  <a:noFill/>
                </a:ln>
                <a:solidFill>
                  <a:srgbClr val="414042"/>
                </a:solidFill>
                <a:effectLst/>
                <a:uLnTx/>
                <a:uFillTx/>
                <a:latin typeface="Tahoma"/>
                <a:ea typeface="+mn-ea"/>
                <a:cs typeface="Tahoma"/>
              </a:rPr>
              <a:t>io</a:t>
            </a:r>
            <a:r>
              <a:rPr kumimoji="0" sz="614" b="0" i="0" u="none" strike="noStrike" kern="1200" cap="none" spc="-85" normalizeH="0" baseline="0" noProof="0" dirty="0">
                <a:ln>
                  <a:noFill/>
                </a:ln>
                <a:solidFill>
                  <a:srgbClr val="414042"/>
                </a:solidFill>
                <a:effectLst/>
                <a:uLnTx/>
                <a:uFillTx/>
                <a:latin typeface="Tahoma"/>
                <a:ea typeface="+mn-ea"/>
                <a:cs typeface="Tahoma"/>
              </a:rPr>
              <a:t>n  </a:t>
            </a:r>
            <a:r>
              <a:rPr kumimoji="0" sz="614" b="0" i="0" u="none" strike="noStrike" kern="1200" cap="none" spc="-173" normalizeH="0" baseline="0" noProof="0" dirty="0">
                <a:ln>
                  <a:noFill/>
                </a:ln>
                <a:solidFill>
                  <a:srgbClr val="414042"/>
                </a:solidFill>
                <a:effectLst/>
                <a:uLnTx/>
                <a:uFillTx/>
                <a:latin typeface="Tahoma"/>
                <a:ea typeface="+mn-ea"/>
                <a:cs typeface="Tahoma"/>
              </a:rPr>
              <a:t>w</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75"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ro</a:t>
            </a:r>
            <a:r>
              <a:rPr kumimoji="0" sz="614" b="0" i="0" u="none" strike="noStrike" kern="1200" cap="none" spc="-68" normalizeH="0" baseline="0" noProof="0" dirty="0">
                <a:ln>
                  <a:noFill/>
                </a:ln>
                <a:solidFill>
                  <a:srgbClr val="414042"/>
                </a:solidFill>
                <a:effectLst/>
                <a:uLnTx/>
                <a:uFillTx/>
                <a:latin typeface="Tahoma"/>
                <a:ea typeface="+mn-ea"/>
                <a:cs typeface="Tahoma"/>
              </a:rPr>
              <a:t>j</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137" name="object 137"/>
          <p:cNvSpPr/>
          <p:nvPr/>
        </p:nvSpPr>
        <p:spPr>
          <a:xfrm>
            <a:off x="5316682" y="5054743"/>
            <a:ext cx="61913" cy="174480"/>
          </a:xfrm>
          <a:custGeom>
            <a:avLst/>
            <a:gdLst/>
            <a:ahLst/>
            <a:cxnLst/>
            <a:rect l="l" t="t" r="r" b="b"/>
            <a:pathLst>
              <a:path w="90804" h="255904">
                <a:moveTo>
                  <a:pt x="90804" y="0"/>
                </a:moveTo>
                <a:lnTo>
                  <a:pt x="0" y="128269"/>
                </a:lnTo>
                <a:lnTo>
                  <a:pt x="90804" y="255904"/>
                </a:lnTo>
                <a:lnTo>
                  <a:pt x="90804" y="0"/>
                </a:lnTo>
                <a:close/>
              </a:path>
            </a:pathLst>
          </a:custGeom>
          <a:solidFill>
            <a:srgbClr val="0079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138" name="object 138"/>
          <p:cNvSpPr/>
          <p:nvPr/>
        </p:nvSpPr>
        <p:spPr>
          <a:xfrm>
            <a:off x="5472546" y="5351751"/>
            <a:ext cx="1246909" cy="183140"/>
          </a:xfrm>
          <a:custGeom>
            <a:avLst/>
            <a:gdLst/>
            <a:ahLst/>
            <a:cxnLst/>
            <a:rect l="l" t="t" r="r" b="b"/>
            <a:pathLst>
              <a:path w="1828800" h="268604">
                <a:moveTo>
                  <a:pt x="1828800" y="0"/>
                </a:moveTo>
                <a:lnTo>
                  <a:pt x="0" y="0"/>
                </a:lnTo>
                <a:lnTo>
                  <a:pt x="0" y="50165"/>
                </a:lnTo>
                <a:lnTo>
                  <a:pt x="914400" y="268605"/>
                </a:lnTo>
                <a:lnTo>
                  <a:pt x="1828800" y="50165"/>
                </a:lnTo>
                <a:lnTo>
                  <a:pt x="1828800" y="0"/>
                </a:lnTo>
                <a:close/>
              </a:path>
            </a:pathLst>
          </a:custGeom>
          <a:solidFill>
            <a:srgbClr val="009A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139" name="object 139"/>
          <p:cNvSpPr txBox="1"/>
          <p:nvPr/>
        </p:nvSpPr>
        <p:spPr>
          <a:xfrm>
            <a:off x="5472546" y="4909272"/>
            <a:ext cx="1246909" cy="306874"/>
          </a:xfrm>
          <a:prstGeom prst="rect">
            <a:avLst/>
          </a:prstGeom>
          <a:solidFill>
            <a:srgbClr val="009A66"/>
          </a:solidFill>
        </p:spPr>
        <p:txBody>
          <a:bodyPr vert="horz" wrap="square" lIns="0" tIns="2598" rIns="0" bIns="0" rtlCol="0">
            <a:spAutoFit/>
          </a:bodyPr>
          <a:lstStyle/>
          <a:p>
            <a:pPr marL="0" marR="0" lvl="0" indent="0" algn="l" defTabSz="914400" rtl="0" eaLnBrk="1" fontAlgn="auto" latinLnBrk="0" hangingPunct="1">
              <a:lnSpc>
                <a:spcPct val="100000"/>
              </a:lnSpc>
              <a:spcBef>
                <a:spcPts val="20"/>
              </a:spcBef>
              <a:spcAft>
                <a:spcPts val="0"/>
              </a:spcAft>
              <a:buClrTx/>
              <a:buSzTx/>
              <a:buFontTx/>
              <a:buNone/>
              <a:tabLst/>
              <a:defRPr/>
            </a:pPr>
            <a:endParaRPr kumimoji="0" sz="1159" b="0" i="0" u="none" strike="noStrike" kern="1200" cap="none" spc="0" normalizeH="0" baseline="0" noProof="0" dirty="0">
              <a:ln>
                <a:noFill/>
              </a:ln>
              <a:effectLst/>
              <a:uLnTx/>
              <a:uFillTx/>
              <a:latin typeface="Times New Roman"/>
              <a:ea typeface="+mn-ea"/>
              <a:cs typeface="Times New Roman"/>
            </a:endParaRPr>
          </a:p>
          <a:p>
            <a:pPr marL="148499" marR="0" lvl="0" indent="0" algn="l" defTabSz="914400" rtl="0" eaLnBrk="1" fontAlgn="auto" latinLnBrk="0" hangingPunct="1">
              <a:lnSpc>
                <a:spcPct val="100000"/>
              </a:lnSpc>
              <a:spcBef>
                <a:spcPts val="0"/>
              </a:spcBef>
              <a:spcAft>
                <a:spcPts val="0"/>
              </a:spcAft>
              <a:buClrTx/>
              <a:buSzTx/>
              <a:buFontTx/>
              <a:buNone/>
              <a:tabLst/>
              <a:defRPr/>
            </a:pPr>
            <a:r>
              <a:rPr kumimoji="0" sz="818" b="1" i="0" u="none" strike="noStrike" kern="1200" cap="none" spc="-3" normalizeH="0" baseline="0" noProof="0" dirty="0">
                <a:ln>
                  <a:noFill/>
                </a:ln>
                <a:effectLst/>
                <a:uLnTx/>
                <a:uFillTx/>
                <a:latin typeface="Calibri"/>
                <a:ea typeface="+mn-ea"/>
                <a:cs typeface="Calibri"/>
              </a:rPr>
              <a:t>Unit/Bed</a:t>
            </a:r>
            <a:r>
              <a:rPr kumimoji="0" sz="818" b="1" i="0" u="none" strike="noStrike" kern="1200" cap="none" spc="102" normalizeH="0" baseline="0" noProof="0" dirty="0">
                <a:ln>
                  <a:noFill/>
                </a:ln>
                <a:effectLst/>
                <a:uLnTx/>
                <a:uFillTx/>
                <a:latin typeface="Calibri"/>
                <a:ea typeface="+mn-ea"/>
                <a:cs typeface="Calibri"/>
              </a:rPr>
              <a:t> </a:t>
            </a:r>
            <a:r>
              <a:rPr kumimoji="0" sz="818" b="1" i="0" u="none" strike="noStrike" kern="1200" cap="none" spc="-3" normalizeH="0" baseline="0" noProof="0" dirty="0">
                <a:ln>
                  <a:noFill/>
                </a:ln>
                <a:effectLst/>
                <a:uLnTx/>
                <a:uFillTx/>
                <a:latin typeface="Calibri"/>
                <a:ea typeface="+mn-ea"/>
                <a:cs typeface="Calibri"/>
              </a:rPr>
              <a:t>Assignment</a:t>
            </a:r>
            <a:endParaRPr kumimoji="0" sz="818" b="0" i="0" u="none" strike="noStrike" kern="1200" cap="none" spc="0" normalizeH="0" baseline="0" noProof="0" dirty="0">
              <a:ln>
                <a:noFill/>
              </a:ln>
              <a:effectLst/>
              <a:uLnTx/>
              <a:uFillTx/>
              <a:latin typeface="Calibri"/>
              <a:ea typeface="+mn-ea"/>
              <a:cs typeface="Calibri"/>
            </a:endParaRPr>
          </a:p>
        </p:txBody>
      </p:sp>
      <p:sp>
        <p:nvSpPr>
          <p:cNvPr id="140" name="object 140"/>
          <p:cNvSpPr/>
          <p:nvPr/>
        </p:nvSpPr>
        <p:spPr>
          <a:xfrm>
            <a:off x="6813405" y="5054743"/>
            <a:ext cx="61913" cy="174480"/>
          </a:xfrm>
          <a:custGeom>
            <a:avLst/>
            <a:gdLst/>
            <a:ahLst/>
            <a:cxnLst/>
            <a:rect l="l" t="t" r="r" b="b"/>
            <a:pathLst>
              <a:path w="90804" h="255904">
                <a:moveTo>
                  <a:pt x="0" y="0"/>
                </a:moveTo>
                <a:lnTo>
                  <a:pt x="0" y="255904"/>
                </a:lnTo>
                <a:lnTo>
                  <a:pt x="90805" y="128269"/>
                </a:lnTo>
                <a:lnTo>
                  <a:pt x="0" y="0"/>
                </a:lnTo>
                <a:close/>
              </a:path>
            </a:pathLst>
          </a:custGeom>
          <a:solidFill>
            <a:srgbClr val="DF393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141" name="object 141"/>
          <p:cNvGrpSpPr/>
          <p:nvPr/>
        </p:nvGrpSpPr>
        <p:grpSpPr>
          <a:xfrm>
            <a:off x="6957578" y="4862944"/>
            <a:ext cx="995795" cy="687532"/>
            <a:chOff x="9036047" y="7132318"/>
            <a:chExt cx="1460500" cy="1008380"/>
          </a:xfrm>
        </p:grpSpPr>
        <p:sp>
          <p:nvSpPr>
            <p:cNvPr id="142" name="object 142"/>
            <p:cNvSpPr/>
            <p:nvPr/>
          </p:nvSpPr>
          <p:spPr>
            <a:xfrm>
              <a:off x="9122410" y="7200264"/>
              <a:ext cx="1367790" cy="934085"/>
            </a:xfrm>
            <a:custGeom>
              <a:avLst/>
              <a:gdLst/>
              <a:ahLst/>
              <a:cxnLst/>
              <a:rect l="l" t="t" r="r" b="b"/>
              <a:pathLst>
                <a:path w="1367790" h="934084">
                  <a:moveTo>
                    <a:pt x="0" y="0"/>
                  </a:moveTo>
                  <a:lnTo>
                    <a:pt x="0" y="934084"/>
                  </a:lnTo>
                  <a:lnTo>
                    <a:pt x="1299210" y="934084"/>
                  </a:lnTo>
                  <a:lnTo>
                    <a:pt x="1367790" y="865504"/>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43" name="object 143"/>
            <p:cNvPicPr/>
            <p:nvPr/>
          </p:nvPicPr>
          <p:blipFill>
            <a:blip r:embed="rId5" cstate="print"/>
            <a:stretch>
              <a:fillRect/>
            </a:stretch>
          </p:blipFill>
          <p:spPr>
            <a:xfrm>
              <a:off x="9036047" y="7132318"/>
              <a:ext cx="160019" cy="160019"/>
            </a:xfrm>
            <a:prstGeom prst="rect">
              <a:avLst/>
            </a:prstGeom>
          </p:spPr>
        </p:pic>
      </p:grpSp>
      <p:sp>
        <p:nvSpPr>
          <p:cNvPr id="144" name="object 144"/>
          <p:cNvSpPr txBox="1"/>
          <p:nvPr/>
        </p:nvSpPr>
        <p:spPr>
          <a:xfrm>
            <a:off x="7089024" y="4977938"/>
            <a:ext cx="724766" cy="480872"/>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99"/>
              </a:lnSpc>
              <a:spcBef>
                <a:spcPts val="65"/>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89" normalizeH="0" baseline="0" noProof="0" dirty="0">
                <a:ln>
                  <a:noFill/>
                </a:ln>
                <a:solidFill>
                  <a:srgbClr val="414042"/>
                </a:solidFill>
                <a:effectLst/>
                <a:uLnTx/>
                <a:uFillTx/>
                <a:latin typeface="Tahoma"/>
                <a:ea typeface="+mn-ea"/>
                <a:cs typeface="Tahoma"/>
              </a:rPr>
              <a:t>rs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82"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gn</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85" normalizeH="0" baseline="0" noProof="0" dirty="0">
                <a:ln>
                  <a:noFill/>
                </a:ln>
                <a:solidFill>
                  <a:srgbClr val="414042"/>
                </a:solidFill>
                <a:effectLst/>
                <a:uLnTx/>
                <a:uFillTx/>
                <a:latin typeface="Tahoma"/>
                <a:ea typeface="+mn-ea"/>
                <a:cs typeface="Tahoma"/>
              </a:rPr>
              <a:t>res  r</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30" normalizeH="0" baseline="0" noProof="0" dirty="0">
                <a:ln>
                  <a:noFill/>
                </a:ln>
                <a:solidFill>
                  <a:srgbClr val="414042"/>
                </a:solidFill>
                <a:effectLst/>
                <a:uLnTx/>
                <a:uFillTx/>
                <a:latin typeface="Tahoma"/>
                <a:ea typeface="+mn-ea"/>
                <a:cs typeface="Tahoma"/>
              </a:rPr>
              <a:t>b</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re</a:t>
            </a:r>
            <a:r>
              <a:rPr kumimoji="0" sz="614" b="0" i="0" u="none" strike="noStrike" kern="1200" cap="none" spc="-123" normalizeH="0" baseline="0" noProof="0" dirty="0">
                <a:ln>
                  <a:noFill/>
                </a:ln>
                <a:solidFill>
                  <a:srgbClr val="414042"/>
                </a:solidFill>
                <a:effectLst/>
                <a:uLnTx/>
                <a:uFillTx/>
                <a:latin typeface="Tahoma"/>
                <a:ea typeface="+mn-ea"/>
                <a:cs typeface="Tahoma"/>
              </a:rPr>
              <a:t>que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r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191" normalizeH="0" baseline="0" noProof="0" dirty="0">
                <a:ln>
                  <a:noFill/>
                </a:ln>
                <a:solidFill>
                  <a:srgbClr val="414042"/>
                </a:solidFill>
                <a:effectLst/>
                <a:uLnTx/>
                <a:uFillTx/>
                <a:latin typeface="Tahoma"/>
                <a:ea typeface="+mn-ea"/>
                <a:cs typeface="Tahoma"/>
              </a:rPr>
              <a:t>m</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d</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82"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b</a:t>
            </a:r>
            <a:r>
              <a:rPr kumimoji="0" sz="614" b="0" i="0" u="none" strike="noStrike" kern="1200" cap="none" spc="-92" normalizeH="0" baseline="0" noProof="0" dirty="0">
                <a:ln>
                  <a:noFill/>
                </a:ln>
                <a:solidFill>
                  <a:srgbClr val="414042"/>
                </a:solidFill>
                <a:effectLst/>
                <a:uLnTx/>
                <a:uFillTx/>
                <a:latin typeface="Tahoma"/>
                <a:ea typeface="+mn-ea"/>
                <a:cs typeface="Tahoma"/>
              </a:rPr>
              <a:t>ed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43" normalizeH="0" baseline="0" noProof="0" dirty="0">
                <a:ln>
                  <a:noFill/>
                </a:ln>
                <a:solidFill>
                  <a:srgbClr val="414042"/>
                </a:solidFill>
                <a:effectLst/>
                <a:uLnTx/>
                <a:uFillTx/>
                <a:latin typeface="Tahoma"/>
                <a:ea typeface="+mn-ea"/>
                <a:cs typeface="Tahoma"/>
              </a:rPr>
              <a:t>gnm</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b</a:t>
            </a:r>
            <a:r>
              <a:rPr kumimoji="0" sz="614" b="0" i="0" u="none" strike="noStrike" kern="1200" cap="none" spc="-112" normalizeH="0" baseline="0" noProof="0" dirty="0">
                <a:ln>
                  <a:noFill/>
                </a:ln>
                <a:solidFill>
                  <a:srgbClr val="414042"/>
                </a:solidFill>
                <a:effectLst/>
                <a:uLnTx/>
                <a:uFillTx/>
                <a:latin typeface="Tahoma"/>
                <a:ea typeface="+mn-ea"/>
                <a:cs typeface="Tahoma"/>
              </a:rPr>
              <a:t>ased</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51" normalizeH="0" baseline="0" noProof="0" dirty="0">
                <a:ln>
                  <a:noFill/>
                </a:ln>
                <a:solidFill>
                  <a:srgbClr val="414042"/>
                </a:solidFill>
                <a:effectLst/>
                <a:uLnTx/>
                <a:uFillTx/>
                <a:latin typeface="Tahoma"/>
                <a:ea typeface="+mn-ea"/>
                <a:cs typeface="Tahoma"/>
              </a:rPr>
              <a:t>’</a:t>
            </a:r>
            <a:r>
              <a:rPr kumimoji="0" sz="614" b="0" i="0" u="none" strike="noStrike" kern="1200" cap="none" spc="-78" normalizeH="0" baseline="0" noProof="0" dirty="0">
                <a:ln>
                  <a:noFill/>
                </a:ln>
                <a:solidFill>
                  <a:srgbClr val="414042"/>
                </a:solidFill>
                <a:effectLst/>
                <a:uLnTx/>
                <a:uFillTx/>
                <a:latin typeface="Tahoma"/>
                <a:ea typeface="+mn-ea"/>
                <a:cs typeface="Tahoma"/>
              </a:rPr>
              <a:t>s  </a:t>
            </a:r>
            <a:r>
              <a:rPr kumimoji="0" sz="614" b="0" i="0" u="none" strike="noStrike" kern="1200" cap="none" spc="-123" normalizeH="0" baseline="0" noProof="0" dirty="0">
                <a:ln>
                  <a:noFill/>
                </a:ln>
                <a:solidFill>
                  <a:srgbClr val="414042"/>
                </a:solidFill>
                <a:effectLst/>
                <a:uLnTx/>
                <a:uFillTx/>
                <a:latin typeface="Tahoma"/>
                <a:ea typeface="+mn-ea"/>
                <a:cs typeface="Tahoma"/>
              </a:rPr>
              <a:t>he</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h</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09" normalizeH="0" baseline="0" noProof="0" dirty="0">
                <a:ln>
                  <a:noFill/>
                </a:ln>
                <a:solidFill>
                  <a:srgbClr val="414042"/>
                </a:solidFill>
                <a:effectLst/>
                <a:uLnTx/>
                <a:uFillTx/>
                <a:latin typeface="Tahoma"/>
                <a:ea typeface="+mn-ea"/>
                <a:cs typeface="Tahoma"/>
              </a:rPr>
              <a:t>y</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82" normalizeH="0" baseline="0" noProof="0" dirty="0">
                <a:ln>
                  <a:noFill/>
                </a:ln>
                <a:solidFill>
                  <a:srgbClr val="414042"/>
                </a:solidFill>
                <a:effectLst/>
                <a:uLnTx/>
                <a:uFillTx/>
                <a:latin typeface="Tahoma"/>
                <a:ea typeface="+mn-ea"/>
                <a:cs typeface="Tahoma"/>
              </a:rPr>
              <a:t>s.</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45" name="object 145"/>
          <p:cNvGrpSpPr/>
          <p:nvPr/>
        </p:nvGrpSpPr>
        <p:grpSpPr>
          <a:xfrm>
            <a:off x="8007059" y="4862944"/>
            <a:ext cx="990600" cy="578427"/>
            <a:chOff x="10575287" y="7132318"/>
            <a:chExt cx="1452880" cy="848360"/>
          </a:xfrm>
        </p:grpSpPr>
        <p:sp>
          <p:nvSpPr>
            <p:cNvPr id="146" name="object 146"/>
            <p:cNvSpPr/>
            <p:nvPr/>
          </p:nvSpPr>
          <p:spPr>
            <a:xfrm>
              <a:off x="10654030" y="7200264"/>
              <a:ext cx="1367790" cy="774065"/>
            </a:xfrm>
            <a:custGeom>
              <a:avLst/>
              <a:gdLst/>
              <a:ahLst/>
              <a:cxnLst/>
              <a:rect l="l" t="t" r="r" b="b"/>
              <a:pathLst>
                <a:path w="1367790" h="774065">
                  <a:moveTo>
                    <a:pt x="0" y="0"/>
                  </a:moveTo>
                  <a:lnTo>
                    <a:pt x="0" y="774064"/>
                  </a:lnTo>
                  <a:lnTo>
                    <a:pt x="1299210" y="774064"/>
                  </a:lnTo>
                  <a:lnTo>
                    <a:pt x="1367790" y="705484"/>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47" name="object 147"/>
            <p:cNvPicPr/>
            <p:nvPr/>
          </p:nvPicPr>
          <p:blipFill>
            <a:blip r:embed="rId6" cstate="print"/>
            <a:stretch>
              <a:fillRect/>
            </a:stretch>
          </p:blipFill>
          <p:spPr>
            <a:xfrm>
              <a:off x="10575287" y="7132318"/>
              <a:ext cx="160019" cy="160019"/>
            </a:xfrm>
            <a:prstGeom prst="rect">
              <a:avLst/>
            </a:prstGeom>
          </p:spPr>
        </p:pic>
      </p:grpSp>
      <p:sp>
        <p:nvSpPr>
          <p:cNvPr id="148" name="object 148"/>
          <p:cNvSpPr txBox="1"/>
          <p:nvPr/>
        </p:nvSpPr>
        <p:spPr>
          <a:xfrm>
            <a:off x="8221482" y="5048711"/>
            <a:ext cx="760268" cy="386359"/>
          </a:xfrm>
          <a:prstGeom prst="rect">
            <a:avLst/>
          </a:prstGeom>
        </p:spPr>
        <p:txBody>
          <a:bodyPr vert="horz" wrap="square" lIns="0" tIns="8226" rIns="0" bIns="0" rtlCol="0">
            <a:spAutoFit/>
          </a:bodyPr>
          <a:lstStyle/>
          <a:p>
            <a:pPr marL="8659" marR="3464" lvl="0" indent="0" algn="just"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06" normalizeH="0" baseline="0" noProof="0" dirty="0">
                <a:ln>
                  <a:noFill/>
                </a:ln>
                <a:solidFill>
                  <a:srgbClr val="414042"/>
                </a:solidFill>
                <a:effectLst/>
                <a:uLnTx/>
                <a:uFillTx/>
                <a:latin typeface="Tahoma"/>
                <a:ea typeface="+mn-ea"/>
                <a:cs typeface="Tahoma"/>
              </a:rPr>
              <a:t>S</a:t>
            </a:r>
            <a:r>
              <a:rPr kumimoji="0" sz="614" b="0" i="0" u="none" strike="noStrike" kern="1200" cap="none" spc="-82" normalizeH="0" baseline="0" noProof="0" dirty="0">
                <a:ln>
                  <a:noFill/>
                </a:ln>
                <a:solidFill>
                  <a:srgbClr val="414042"/>
                </a:solidFill>
                <a:effectLst/>
                <a:uLnTx/>
                <a:uFillTx/>
                <a:latin typeface="Tahoma"/>
                <a:ea typeface="+mn-ea"/>
                <a:cs typeface="Tahoma"/>
              </a:rPr>
              <a:t>taf</a:t>
            </a:r>
            <a:r>
              <a:rPr kumimoji="0" sz="614" b="0" i="0" u="none" strike="noStrike" kern="1200" cap="none" spc="-58" normalizeH="0" baseline="0" noProof="0" dirty="0">
                <a:ln>
                  <a:noFill/>
                </a:ln>
                <a:solidFill>
                  <a:srgbClr val="414042"/>
                </a:solidFill>
                <a:effectLst/>
                <a:uLnTx/>
                <a:uFillTx/>
                <a:latin typeface="Tahoma"/>
                <a:ea typeface="+mn-ea"/>
                <a:cs typeface="Tahoma"/>
              </a:rPr>
              <a:t>f</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67" normalizeH="0" baseline="0" noProof="0" dirty="0">
                <a:ln>
                  <a:noFill/>
                </a:ln>
                <a:solidFill>
                  <a:srgbClr val="414042"/>
                </a:solidFill>
                <a:effectLst/>
                <a:uLnTx/>
                <a:uFillTx/>
                <a:latin typeface="Tahoma"/>
                <a:ea typeface="+mn-ea"/>
                <a:cs typeface="Tahoma"/>
              </a:rPr>
              <a:t>m</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5" normalizeH="0" baseline="0" noProof="0" dirty="0">
                <a:ln>
                  <a:noFill/>
                </a:ln>
                <a:solidFill>
                  <a:srgbClr val="414042"/>
                </a:solidFill>
                <a:effectLst/>
                <a:uLnTx/>
                <a:uFillTx/>
                <a:latin typeface="Tahoma"/>
                <a:ea typeface="+mn-ea"/>
                <a:cs typeface="Tahoma"/>
              </a:rPr>
              <a:t>ve</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33" normalizeH="0" baseline="0" noProof="0" dirty="0">
                <a:ln>
                  <a:noFill/>
                </a:ln>
                <a:solidFill>
                  <a:srgbClr val="414042"/>
                </a:solidFill>
                <a:effectLst/>
                <a:uLnTx/>
                <a:uFillTx/>
                <a:latin typeface="Tahoma"/>
                <a:ea typeface="+mn-ea"/>
                <a:cs typeface="Tahoma"/>
              </a:rPr>
              <a:t>mo</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c</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167" normalizeH="0" baseline="0" noProof="0" dirty="0">
                <a:ln>
                  <a:noFill/>
                </a:ln>
                <a:solidFill>
                  <a:srgbClr val="414042"/>
                </a:solidFill>
                <a:effectLst/>
                <a:uLnTx/>
                <a:uFillTx/>
                <a:latin typeface="Tahoma"/>
                <a:ea typeface="+mn-ea"/>
                <a:cs typeface="Tahoma"/>
              </a:rPr>
              <a:t>m</a:t>
            </a:r>
            <a:r>
              <a:rPr kumimoji="0" sz="614" b="0" i="0" u="none" strike="noStrike" kern="1200" cap="none" spc="-106" normalizeH="0" baseline="0" noProof="0" dirty="0">
                <a:ln>
                  <a:noFill/>
                </a:ln>
                <a:solidFill>
                  <a:srgbClr val="414042"/>
                </a:solidFill>
                <a:effectLst/>
                <a:uLnTx/>
                <a:uFillTx/>
                <a:latin typeface="Tahoma"/>
                <a:ea typeface="+mn-ea"/>
                <a:cs typeface="Tahoma"/>
              </a:rPr>
              <a:t>p</a:t>
            </a:r>
            <a:r>
              <a:rPr kumimoji="0" sz="614" b="0" i="0" u="none" strike="noStrike" kern="1200" cap="none" spc="-44" normalizeH="0" baseline="0" noProof="0" dirty="0">
                <a:ln>
                  <a:noFill/>
                </a:ln>
                <a:solidFill>
                  <a:srgbClr val="414042"/>
                </a:solidFill>
                <a:effectLst/>
                <a:uLnTx/>
                <a:uFillTx/>
                <a:latin typeface="Tahoma"/>
                <a:ea typeface="+mn-ea"/>
                <a:cs typeface="Tahoma"/>
              </a:rPr>
              <a:t>li</a:t>
            </a:r>
            <a:r>
              <a:rPr kumimoji="0" sz="614" b="0" i="0" u="none" strike="noStrike" kern="1200" cap="none" spc="-106" normalizeH="0" baseline="0" noProof="0" dirty="0">
                <a:ln>
                  <a:noFill/>
                </a:ln>
                <a:solidFill>
                  <a:srgbClr val="414042"/>
                </a:solidFill>
                <a:effectLst/>
                <a:uLnTx/>
                <a:uFillTx/>
                <a:latin typeface="Tahoma"/>
                <a:ea typeface="+mn-ea"/>
                <a:cs typeface="Tahoma"/>
              </a:rPr>
              <a:t>an</a:t>
            </a:r>
            <a:r>
              <a:rPr kumimoji="0" sz="614" b="0" i="0" u="none" strike="noStrike" kern="1200" cap="none" spc="-58" normalizeH="0" baseline="0" noProof="0" dirty="0">
                <a:ln>
                  <a:noFill/>
                </a:ln>
                <a:solidFill>
                  <a:srgbClr val="414042"/>
                </a:solidFill>
                <a:effectLst/>
                <a:uLnTx/>
                <a:uFillTx/>
                <a:latin typeface="Tahoma"/>
                <a:ea typeface="+mn-ea"/>
                <a:cs typeface="Tahoma"/>
              </a:rPr>
              <a:t>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43" normalizeH="0" baseline="0" noProof="0" dirty="0">
                <a:ln>
                  <a:noFill/>
                </a:ln>
                <a:solidFill>
                  <a:srgbClr val="414042"/>
                </a:solidFill>
                <a:effectLst/>
                <a:uLnTx/>
                <a:uFillTx/>
                <a:latin typeface="Tahoma"/>
                <a:ea typeface="+mn-ea"/>
                <a:cs typeface="Tahoma"/>
              </a:rPr>
              <a:t>wh</a:t>
            </a:r>
            <a:r>
              <a:rPr kumimoji="0" sz="614" b="0" i="0" u="none" strike="noStrike" kern="1200" cap="none" spc="-116" normalizeH="0" baseline="0" noProof="0" dirty="0">
                <a:ln>
                  <a:noFill/>
                </a:ln>
                <a:solidFill>
                  <a:srgbClr val="414042"/>
                </a:solidFill>
                <a:effectLst/>
                <a:uLnTx/>
                <a:uFillTx/>
                <a:latin typeface="Tahoma"/>
                <a:ea typeface="+mn-ea"/>
                <a:cs typeface="Tahoma"/>
              </a:rPr>
              <a:t>en</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102" normalizeH="0" baseline="0" noProof="0" dirty="0">
                <a:ln>
                  <a:noFill/>
                </a:ln>
                <a:solidFill>
                  <a:srgbClr val="414042"/>
                </a:solidFill>
                <a:effectLst/>
                <a:uLnTx/>
                <a:uFillTx/>
                <a:latin typeface="Tahoma"/>
                <a:ea typeface="+mn-ea"/>
                <a:cs typeface="Tahoma"/>
              </a:rPr>
              <a:t>ses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106" normalizeH="0" baseline="0" noProof="0" dirty="0">
                <a:ln>
                  <a:noFill/>
                </a:ln>
                <a:solidFill>
                  <a:srgbClr val="414042"/>
                </a:solidFill>
                <a:effectLst/>
                <a:uLnTx/>
                <a:uFillTx/>
                <a:latin typeface="Tahoma"/>
                <a:ea typeface="+mn-ea"/>
                <a:cs typeface="Tahoma"/>
              </a:rPr>
              <a:t>v</a:t>
            </a:r>
            <a:r>
              <a:rPr kumimoji="0" sz="614" b="0" i="0" u="none" strike="noStrike" kern="1200" cap="none" spc="-92" normalizeH="0" baseline="0" noProof="0" dirty="0">
                <a:ln>
                  <a:noFill/>
                </a:ln>
                <a:solidFill>
                  <a:srgbClr val="414042"/>
                </a:solidFill>
                <a:effectLst/>
                <a:uLnTx/>
                <a:uFillTx/>
                <a:latin typeface="Tahoma"/>
                <a:ea typeface="+mn-ea"/>
                <a:cs typeface="Tahoma"/>
              </a:rPr>
              <a:t>en  </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0"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73" normalizeH="0" baseline="0" noProof="0" dirty="0">
                <a:ln>
                  <a:noFill/>
                </a:ln>
                <a:solidFill>
                  <a:srgbClr val="414042"/>
                </a:solidFill>
                <a:effectLst/>
                <a:uLnTx/>
                <a:uFillTx/>
                <a:latin typeface="Tahoma"/>
                <a:ea typeface="+mn-ea"/>
                <a:cs typeface="Tahoma"/>
              </a:rPr>
              <a:t>w</a:t>
            </a:r>
            <a:r>
              <a:rPr kumimoji="0" sz="614" b="0" i="0" u="none" strike="noStrike" kern="1200" cap="none" spc="-106" normalizeH="0" baseline="0" noProof="0" dirty="0">
                <a:ln>
                  <a:noFill/>
                </a:ln>
                <a:solidFill>
                  <a:srgbClr val="414042"/>
                </a:solidFill>
                <a:effectLst/>
                <a:uLnTx/>
                <a:uFillTx/>
                <a:latin typeface="Tahoma"/>
                <a:ea typeface="+mn-ea"/>
                <a:cs typeface="Tahoma"/>
              </a:rPr>
              <a:t>as</a:t>
            </a:r>
            <a:r>
              <a:rPr kumimoji="0" sz="614" b="0" i="0" u="none" strike="noStrike" kern="1200" cap="none" spc="-3"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3"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23" normalizeH="0" baseline="0" noProof="0" dirty="0">
                <a:ln>
                  <a:noFill/>
                </a:ln>
                <a:solidFill>
                  <a:srgbClr val="414042"/>
                </a:solidFill>
                <a:effectLst/>
                <a:uLnTx/>
                <a:uFillTx/>
                <a:latin typeface="Tahoma"/>
                <a:ea typeface="+mn-ea"/>
                <a:cs typeface="Tahoma"/>
              </a:rPr>
              <a:t>ub</a:t>
            </a:r>
            <a:r>
              <a:rPr kumimoji="0" sz="614" b="0" i="0" u="none" strike="noStrike" kern="1200" cap="none" spc="-61" normalizeH="0" baseline="0" noProof="0" dirty="0">
                <a:ln>
                  <a:noFill/>
                </a:ln>
                <a:solidFill>
                  <a:srgbClr val="414042"/>
                </a:solidFill>
                <a:effectLst/>
                <a:uLnTx/>
                <a:uFillTx/>
                <a:latin typeface="Tahoma"/>
                <a:ea typeface="+mn-ea"/>
                <a:cs typeface="Tahoma"/>
              </a:rPr>
              <a:t>j</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f  </a:t>
            </a:r>
            <a:r>
              <a:rPr kumimoji="0" sz="614" b="0" i="0" u="none" strike="noStrike" kern="1200" cap="none" spc="-65" normalizeH="0" baseline="0" noProof="0" dirty="0">
                <a:ln>
                  <a:noFill/>
                </a:ln>
                <a:solidFill>
                  <a:srgbClr val="414042"/>
                </a:solidFill>
                <a:effectLst/>
                <a:uLnTx/>
                <a:uFillTx/>
                <a:latin typeface="Tahoma"/>
                <a:ea typeface="+mn-ea"/>
                <a:cs typeface="Tahoma"/>
              </a:rPr>
              <a:t>harassment.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49" name="object 149"/>
          <p:cNvGrpSpPr/>
          <p:nvPr/>
        </p:nvGrpSpPr>
        <p:grpSpPr>
          <a:xfrm>
            <a:off x="9047884" y="4862945"/>
            <a:ext cx="992332" cy="578427"/>
            <a:chOff x="12101830" y="7132319"/>
            <a:chExt cx="1455420" cy="848360"/>
          </a:xfrm>
        </p:grpSpPr>
        <p:sp>
          <p:nvSpPr>
            <p:cNvPr id="150" name="object 150"/>
            <p:cNvSpPr/>
            <p:nvPr/>
          </p:nvSpPr>
          <p:spPr>
            <a:xfrm>
              <a:off x="12183110" y="7200264"/>
              <a:ext cx="1367790" cy="774065"/>
            </a:xfrm>
            <a:custGeom>
              <a:avLst/>
              <a:gdLst/>
              <a:ahLst/>
              <a:cxnLst/>
              <a:rect l="l" t="t" r="r" b="b"/>
              <a:pathLst>
                <a:path w="1367790" h="774065">
                  <a:moveTo>
                    <a:pt x="0" y="0"/>
                  </a:moveTo>
                  <a:lnTo>
                    <a:pt x="0" y="774064"/>
                  </a:lnTo>
                  <a:lnTo>
                    <a:pt x="1299210" y="774064"/>
                  </a:lnTo>
                  <a:lnTo>
                    <a:pt x="1367790" y="705484"/>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51" name="object 151"/>
            <p:cNvPicPr/>
            <p:nvPr/>
          </p:nvPicPr>
          <p:blipFill>
            <a:blip r:embed="rId5" cstate="print"/>
            <a:stretch>
              <a:fillRect/>
            </a:stretch>
          </p:blipFill>
          <p:spPr>
            <a:xfrm>
              <a:off x="12101830" y="7132319"/>
              <a:ext cx="160007" cy="160018"/>
            </a:xfrm>
            <a:prstGeom prst="rect">
              <a:avLst/>
            </a:prstGeom>
          </p:spPr>
        </p:pic>
      </p:grpSp>
      <p:sp>
        <p:nvSpPr>
          <p:cNvPr id="152" name="object 152"/>
          <p:cNvSpPr txBox="1"/>
          <p:nvPr/>
        </p:nvSpPr>
        <p:spPr>
          <a:xfrm>
            <a:off x="9176506" y="4977938"/>
            <a:ext cx="703118"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pe</a:t>
            </a:r>
            <a:r>
              <a:rPr kumimoji="0" sz="614" b="0" i="0" u="none" strike="noStrike" kern="1200" cap="none" spc="-89" normalizeH="0" baseline="0" noProof="0" dirty="0">
                <a:ln>
                  <a:noFill/>
                </a:ln>
                <a:solidFill>
                  <a:srgbClr val="414042"/>
                </a:solidFill>
                <a:effectLst/>
                <a:uLnTx/>
                <a:uFillTx/>
                <a:latin typeface="Tahoma"/>
                <a:ea typeface="+mn-ea"/>
                <a:cs typeface="Tahoma"/>
              </a:rPr>
              <a:t>rs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v</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4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85" normalizeH="0" baseline="0" noProof="0" dirty="0">
                <a:ln>
                  <a:noFill/>
                </a:ln>
                <a:solidFill>
                  <a:srgbClr val="414042"/>
                </a:solidFill>
                <a:effectLst/>
                <a:uLnTx/>
                <a:uFillTx/>
                <a:latin typeface="Tahoma"/>
                <a:ea typeface="+mn-ea"/>
                <a:cs typeface="Tahoma"/>
              </a:rPr>
              <a:t>e  </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85" normalizeH="0" baseline="0" noProof="0" dirty="0">
                <a:ln>
                  <a:noFill/>
                </a:ln>
                <a:solidFill>
                  <a:srgbClr val="414042"/>
                </a:solidFill>
                <a:effectLst/>
                <a:uLnTx/>
                <a:uFillTx/>
                <a:latin typeface="Tahoma"/>
                <a:ea typeface="+mn-ea"/>
                <a:cs typeface="Tahoma"/>
              </a:rPr>
              <a:t>-</a:t>
            </a:r>
            <a:r>
              <a:rPr kumimoji="0" sz="614" b="0" i="0" u="none" strike="noStrike" kern="1200" cap="none" spc="-106" normalizeH="0" baseline="0" noProof="0" dirty="0">
                <a:ln>
                  <a:noFill/>
                </a:ln>
                <a:solidFill>
                  <a:srgbClr val="414042"/>
                </a:solidFill>
                <a:effectLst/>
                <a:uLnTx/>
                <a:uFillTx/>
                <a:latin typeface="Tahoma"/>
                <a:ea typeface="+mn-ea"/>
                <a:cs typeface="Tahoma"/>
              </a:rPr>
              <a:t>co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g</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  </a:t>
            </a:r>
            <a:r>
              <a:rPr kumimoji="0" sz="614" b="0" i="0" u="none" strike="noStrike" kern="1200" cap="none" spc="-143" normalizeH="0" baseline="0" noProof="0" dirty="0">
                <a:ln>
                  <a:noFill/>
                </a:ln>
                <a:solidFill>
                  <a:srgbClr val="414042"/>
                </a:solidFill>
                <a:effectLst/>
                <a:uLnTx/>
                <a:uFillTx/>
                <a:latin typeface="Tahoma"/>
                <a:ea typeface="+mn-ea"/>
                <a:cs typeface="Tahoma"/>
              </a:rPr>
              <a:t>wh</a:t>
            </a:r>
            <a:r>
              <a:rPr kumimoji="0" sz="614" b="0" i="0" u="none" strike="noStrike" kern="1200" cap="none" spc="-116" normalizeH="0" baseline="0" noProof="0" dirty="0">
                <a:ln>
                  <a:noFill/>
                </a:ln>
                <a:solidFill>
                  <a:srgbClr val="414042"/>
                </a:solidFill>
                <a:effectLst/>
                <a:uLnTx/>
                <a:uFillTx/>
                <a:latin typeface="Tahoma"/>
                <a:ea typeface="+mn-ea"/>
                <a:cs typeface="Tahoma"/>
              </a:rPr>
              <a:t>en</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co</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ar</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2" normalizeH="0" baseline="0" noProof="0" dirty="0">
                <a:ln>
                  <a:noFill/>
                </a:ln>
                <a:solidFill>
                  <a:srgbClr val="414042"/>
                </a:solidFill>
                <a:effectLst/>
                <a:uLnTx/>
                <a:uFillTx/>
                <a:latin typeface="Tahoma"/>
                <a:ea typeface="+mn-ea"/>
                <a:cs typeface="Tahoma"/>
              </a:rPr>
              <a:t>ses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b</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109" normalizeH="0" baseline="0" noProof="0" dirty="0">
                <a:ln>
                  <a:noFill/>
                </a:ln>
                <a:solidFill>
                  <a:srgbClr val="414042"/>
                </a:solidFill>
                <a:effectLst/>
                <a:uLnTx/>
                <a:uFillTx/>
                <a:latin typeface="Tahoma"/>
                <a:ea typeface="+mn-ea"/>
                <a:cs typeface="Tahoma"/>
              </a:rPr>
              <a:t>sed</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on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c</a:t>
            </a:r>
            <a:r>
              <a:rPr kumimoji="0" sz="614" b="0" i="0" u="none" strike="noStrike" kern="1200" cap="none" spc="-44" normalizeH="0" baseline="0" noProof="0" dirty="0">
                <a:ln>
                  <a:noFill/>
                </a:ln>
                <a:solidFill>
                  <a:srgbClr val="414042"/>
                </a:solidFill>
                <a:effectLst/>
                <a:uLnTx/>
                <a:uFillTx/>
                <a:latin typeface="Tahoma"/>
                <a:ea typeface="+mn-ea"/>
                <a:cs typeface="Tahoma"/>
              </a:rPr>
              <a:t>li</a:t>
            </a:r>
            <a:r>
              <a:rPr kumimoji="0" sz="614" b="0" i="0" u="none" strike="noStrike" kern="1200" cap="none" spc="-106" normalizeH="0" baseline="0" noProof="0" dirty="0">
                <a:ln>
                  <a:noFill/>
                </a:ln>
                <a:solidFill>
                  <a:srgbClr val="414042"/>
                </a:solidFill>
                <a:effectLst/>
                <a:uLnTx/>
                <a:uFillTx/>
                <a:latin typeface="Tahoma"/>
                <a:ea typeface="+mn-ea"/>
                <a:cs typeface="Tahoma"/>
              </a:rPr>
              <a:t>en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41" normalizeH="0" baseline="0" noProof="0" dirty="0">
                <a:ln>
                  <a:noFill/>
                </a:ln>
                <a:solidFill>
                  <a:srgbClr val="414042"/>
                </a:solidFill>
                <a:effectLst/>
                <a:uLnTx/>
                <a:uFillTx/>
                <a:latin typeface="Tahoma"/>
                <a:ea typeface="+mn-ea"/>
                <a:cs typeface="Tahoma"/>
              </a:rPr>
              <a:t>’</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gend</a:t>
            </a:r>
            <a:r>
              <a:rPr kumimoji="0" sz="614" b="0" i="0" u="none" strike="noStrike" kern="1200" cap="none" spc="-112" normalizeH="0" baseline="0" noProof="0" dirty="0">
                <a:ln>
                  <a:noFill/>
                </a:ln>
                <a:solidFill>
                  <a:srgbClr val="414042"/>
                </a:solidFill>
                <a:effectLst/>
                <a:uLnTx/>
                <a:uFillTx/>
                <a:latin typeface="Tahoma"/>
                <a:ea typeface="+mn-ea"/>
                <a:cs typeface="Tahoma"/>
              </a:rPr>
              <a:t>e</a:t>
            </a:r>
            <a:r>
              <a:rPr kumimoji="0" sz="614" b="0" i="0" u="none" strike="noStrike" kern="1200" cap="none" spc="-65" normalizeH="0" baseline="0" noProof="0" dirty="0">
                <a:ln>
                  <a:noFill/>
                </a:ln>
                <a:solidFill>
                  <a:srgbClr val="414042"/>
                </a:solidFill>
                <a:effectLst/>
                <a:uLnTx/>
                <a:uFillTx/>
                <a:latin typeface="Tahoma"/>
                <a:ea typeface="+mn-ea"/>
                <a:cs typeface="Tahoma"/>
              </a:rPr>
              <a:t>r</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den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7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y</a:t>
            </a:r>
            <a:r>
              <a:rPr kumimoji="0" sz="614" b="0" i="0" u="none" strike="noStrike" kern="1200" cap="none" spc="-5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53" name="object 153"/>
          <p:cNvGrpSpPr/>
          <p:nvPr/>
        </p:nvGrpSpPr>
        <p:grpSpPr>
          <a:xfrm>
            <a:off x="10092168" y="4862945"/>
            <a:ext cx="991033" cy="503526"/>
            <a:chOff x="13633446" y="7132319"/>
            <a:chExt cx="1453515" cy="738505"/>
          </a:xfrm>
        </p:grpSpPr>
        <p:sp>
          <p:nvSpPr>
            <p:cNvPr id="154" name="object 154"/>
            <p:cNvSpPr/>
            <p:nvPr/>
          </p:nvSpPr>
          <p:spPr>
            <a:xfrm>
              <a:off x="13712823" y="7200264"/>
              <a:ext cx="1367790" cy="664210"/>
            </a:xfrm>
            <a:custGeom>
              <a:avLst/>
              <a:gdLst/>
              <a:ahLst/>
              <a:cxnLst/>
              <a:rect l="l" t="t" r="r" b="b"/>
              <a:pathLst>
                <a:path w="1367790" h="664209">
                  <a:moveTo>
                    <a:pt x="0" y="0"/>
                  </a:moveTo>
                  <a:lnTo>
                    <a:pt x="0" y="664209"/>
                  </a:lnTo>
                  <a:lnTo>
                    <a:pt x="1299210" y="664209"/>
                  </a:lnTo>
                  <a:lnTo>
                    <a:pt x="1367790" y="595629"/>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55" name="object 155"/>
            <p:cNvPicPr/>
            <p:nvPr/>
          </p:nvPicPr>
          <p:blipFill>
            <a:blip r:embed="rId12" cstate="print"/>
            <a:stretch>
              <a:fillRect/>
            </a:stretch>
          </p:blipFill>
          <p:spPr>
            <a:xfrm>
              <a:off x="13633446" y="7132319"/>
              <a:ext cx="160010" cy="160018"/>
            </a:xfrm>
            <a:prstGeom prst="rect">
              <a:avLst/>
            </a:prstGeom>
          </p:spPr>
        </p:pic>
      </p:grpSp>
      <p:sp>
        <p:nvSpPr>
          <p:cNvPr id="156" name="object 156"/>
          <p:cNvSpPr txBox="1"/>
          <p:nvPr/>
        </p:nvSpPr>
        <p:spPr>
          <a:xfrm>
            <a:off x="10219805" y="4977939"/>
            <a:ext cx="778019" cy="294294"/>
          </a:xfrm>
          <a:prstGeom prst="rect">
            <a:avLst/>
          </a:prstGeom>
        </p:spPr>
        <p:txBody>
          <a:bodyPr vert="horz" wrap="square" lIns="0" tIns="7793" rIns="0" bIns="0" rtlCol="0">
            <a:spAutoFit/>
          </a:bodyPr>
          <a:lstStyle/>
          <a:p>
            <a:pPr marL="8659" marR="3464" lvl="0" indent="0" algn="just" defTabSz="914400" rtl="0" eaLnBrk="1" fontAlgn="auto" latinLnBrk="0" hangingPunct="1">
              <a:lnSpc>
                <a:spcPct val="100600"/>
              </a:lnSpc>
              <a:spcBef>
                <a:spcPts val="61"/>
              </a:spcBef>
              <a:spcAft>
                <a:spcPts val="0"/>
              </a:spcAft>
              <a:buClrTx/>
              <a:buSzTx/>
              <a:buFontTx/>
              <a:buNone/>
              <a:tabLst/>
              <a:defRPr/>
            </a:pPr>
            <a:r>
              <a:rPr kumimoji="0" sz="614" b="0" i="0" u="none" strike="noStrike" kern="1200" cap="none" spc="-123"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3" normalizeH="0" baseline="0" noProof="0" dirty="0">
                <a:ln>
                  <a:noFill/>
                </a:ln>
                <a:solidFill>
                  <a:srgbClr val="414042"/>
                </a:solidFill>
                <a:effectLst/>
                <a:uLnTx/>
                <a:uFillTx/>
                <a:latin typeface="Tahoma"/>
                <a:ea typeface="+mn-ea"/>
                <a:cs typeface="Tahoma"/>
              </a:rPr>
              <a:t>n</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109" normalizeH="0" baseline="0" noProof="0" dirty="0">
                <a:ln>
                  <a:noFill/>
                </a:ln>
                <a:solidFill>
                  <a:srgbClr val="414042"/>
                </a:solidFill>
                <a:effectLst/>
                <a:uLnTx/>
                <a:uFillTx/>
                <a:latin typeface="Tahoma"/>
                <a:ea typeface="+mn-ea"/>
                <a:cs typeface="Tahoma"/>
              </a:rPr>
              <a:t>y</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106" normalizeH="0" baseline="0" noProof="0" dirty="0">
                <a:ln>
                  <a:noFill/>
                </a:ln>
                <a:solidFill>
                  <a:srgbClr val="414042"/>
                </a:solidFill>
                <a:effectLst/>
                <a:uLnTx/>
                <a:uFillTx/>
                <a:latin typeface="Tahoma"/>
                <a:ea typeface="+mn-ea"/>
                <a:cs typeface="Tahoma"/>
              </a:rPr>
              <a:t>v</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b</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ro</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27"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73" normalizeH="0" baseline="0" noProof="0" dirty="0">
                <a:ln>
                  <a:noFill/>
                </a:ln>
                <a:solidFill>
                  <a:srgbClr val="414042"/>
                </a:solidFill>
                <a:effectLst/>
                <a:uLnTx/>
                <a:uFillTx/>
                <a:latin typeface="Tahoma"/>
                <a:ea typeface="+mn-ea"/>
                <a:cs typeface="Tahoma"/>
              </a:rPr>
              <a:t>w</a:t>
            </a:r>
            <a:r>
              <a:rPr kumimoji="0" sz="614" b="0" i="0" u="none" strike="noStrike" kern="1200" cap="none" spc="-95" normalizeH="0" baseline="0" noProof="0" dirty="0">
                <a:ln>
                  <a:noFill/>
                </a:ln>
                <a:solidFill>
                  <a:srgbClr val="414042"/>
                </a:solidFill>
                <a:effectLst/>
                <a:uLnTx/>
                <a:uFillTx/>
                <a:latin typeface="Tahoma"/>
                <a:ea typeface="+mn-ea"/>
                <a:cs typeface="Tahoma"/>
              </a:rPr>
              <a:t>ers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2" normalizeH="0" baseline="0" noProof="0" dirty="0">
                <a:ln>
                  <a:noFill/>
                </a:ln>
                <a:solidFill>
                  <a:srgbClr val="414042"/>
                </a:solidFill>
                <a:effectLst/>
                <a:uLnTx/>
                <a:uFillTx/>
                <a:latin typeface="Tahoma"/>
                <a:ea typeface="+mn-ea"/>
                <a:cs typeface="Tahoma"/>
              </a:rPr>
              <a:t>rra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ed</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85" normalizeH="0" baseline="0" noProof="0" dirty="0">
                <a:ln>
                  <a:noFill/>
                </a:ln>
                <a:solidFill>
                  <a:srgbClr val="414042"/>
                </a:solidFill>
                <a:effectLst/>
                <a:uLnTx/>
                <a:uFillTx/>
                <a:latin typeface="Tahoma"/>
                <a:ea typeface="+mn-ea"/>
                <a:cs typeface="Tahoma"/>
              </a:rPr>
              <a:t>o  </a:t>
            </a:r>
            <a:r>
              <a:rPr kumimoji="0" sz="614" b="0" i="0" u="none" strike="noStrike" kern="1200" cap="none" spc="-106" normalizeH="0" baseline="0" noProof="0" dirty="0">
                <a:ln>
                  <a:noFill/>
                </a:ln>
                <a:solidFill>
                  <a:srgbClr val="414042"/>
                </a:solidFill>
                <a:effectLst/>
                <a:uLnTx/>
                <a:uFillTx/>
                <a:latin typeface="Tahoma"/>
                <a:ea typeface="+mn-ea"/>
                <a:cs typeface="Tahoma"/>
              </a:rPr>
              <a:t>p</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51"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d</a:t>
            </a:r>
            <a:r>
              <a:rPr kumimoji="0" sz="614" b="0" i="0" u="none" strike="noStrike" kern="1200" cap="none" spc="-95" normalizeH="0" baseline="0" noProof="0" dirty="0">
                <a:ln>
                  <a:noFill/>
                </a:ln>
                <a:solidFill>
                  <a:srgbClr val="414042"/>
                </a:solidFill>
                <a:effectLst/>
                <a:uLnTx/>
                <a:uFillTx/>
                <a:latin typeface="Tahoma"/>
                <a:ea typeface="+mn-ea"/>
                <a:cs typeface="Tahoma"/>
              </a:rPr>
              <a:t>e</a:t>
            </a:r>
            <a:r>
              <a:rPr kumimoji="0" sz="614" b="0" i="0" u="none" strike="noStrike" kern="1200" cap="none" spc="-8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p</a:t>
            </a:r>
            <a:r>
              <a:rPr kumimoji="0" sz="614" b="0" i="0" u="none" strike="noStrike" kern="1200" cap="none" spc="-58" normalizeH="0" baseline="0" noProof="0" dirty="0">
                <a:ln>
                  <a:noFill/>
                </a:ln>
                <a:solidFill>
                  <a:srgbClr val="414042"/>
                </a:solidFill>
                <a:effectLst/>
                <a:uLnTx/>
                <a:uFillTx/>
                <a:latin typeface="Tahoma"/>
                <a:ea typeface="+mn-ea"/>
                <a:cs typeface="Tahoma"/>
              </a:rPr>
              <a:t>ri</a:t>
            </a:r>
            <a:r>
              <a:rPr kumimoji="0" sz="614" b="0" i="0" u="none" strike="noStrike" kern="1200" cap="none" spc="-95" normalizeH="0" baseline="0" noProof="0" dirty="0">
                <a:ln>
                  <a:noFill/>
                </a:ln>
                <a:solidFill>
                  <a:srgbClr val="414042"/>
                </a:solidFill>
                <a:effectLst/>
                <a:uLnTx/>
                <a:uFillTx/>
                <a:latin typeface="Tahoma"/>
                <a:ea typeface="+mn-ea"/>
                <a:cs typeface="Tahoma"/>
              </a:rPr>
              <a:t>v</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82" normalizeH="0" baseline="0" noProof="0" dirty="0">
                <a:ln>
                  <a:noFill/>
                </a:ln>
                <a:solidFill>
                  <a:srgbClr val="414042"/>
                </a:solidFill>
                <a:effectLst/>
                <a:uLnTx/>
                <a:uFillTx/>
                <a:latin typeface="Tahoma"/>
                <a:ea typeface="+mn-ea"/>
                <a:cs typeface="Tahoma"/>
              </a:rPr>
              <a:t>cy.</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157" name="object 157"/>
          <p:cNvSpPr/>
          <p:nvPr/>
        </p:nvSpPr>
        <p:spPr>
          <a:xfrm>
            <a:off x="1108364" y="5759594"/>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158" name="object 158"/>
          <p:cNvSpPr/>
          <p:nvPr/>
        </p:nvSpPr>
        <p:spPr>
          <a:xfrm>
            <a:off x="7012564" y="5759594"/>
            <a:ext cx="4065010" cy="0"/>
          </a:xfrm>
          <a:custGeom>
            <a:avLst/>
            <a:gdLst/>
            <a:ahLst/>
            <a:cxnLst/>
            <a:rect l="l" t="t" r="r" b="b"/>
            <a:pathLst>
              <a:path w="5962015">
                <a:moveTo>
                  <a:pt x="0" y="0"/>
                </a:moveTo>
                <a:lnTo>
                  <a:pt x="5962015" y="0"/>
                </a:lnTo>
              </a:path>
            </a:pathLst>
          </a:custGeom>
          <a:ln w="6350">
            <a:solidFill>
              <a:srgbClr val="92949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159" name="object 159"/>
          <p:cNvGrpSpPr/>
          <p:nvPr/>
        </p:nvGrpSpPr>
        <p:grpSpPr>
          <a:xfrm>
            <a:off x="2101128" y="5821072"/>
            <a:ext cx="991033" cy="490970"/>
            <a:chOff x="1913254" y="8537572"/>
            <a:chExt cx="1453515" cy="720090"/>
          </a:xfrm>
        </p:grpSpPr>
        <p:sp>
          <p:nvSpPr>
            <p:cNvPr id="160" name="object 160"/>
            <p:cNvSpPr/>
            <p:nvPr/>
          </p:nvSpPr>
          <p:spPr>
            <a:xfrm>
              <a:off x="1992630" y="8605519"/>
              <a:ext cx="1367790" cy="645795"/>
            </a:xfrm>
            <a:custGeom>
              <a:avLst/>
              <a:gdLst/>
              <a:ahLst/>
              <a:cxnLst/>
              <a:rect l="l" t="t" r="r" b="b"/>
              <a:pathLst>
                <a:path w="1367789" h="645795">
                  <a:moveTo>
                    <a:pt x="0" y="0"/>
                  </a:moveTo>
                  <a:lnTo>
                    <a:pt x="0" y="645794"/>
                  </a:lnTo>
                  <a:lnTo>
                    <a:pt x="1299210" y="645794"/>
                  </a:lnTo>
                  <a:lnTo>
                    <a:pt x="1367790" y="577214"/>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61" name="object 161"/>
            <p:cNvPicPr/>
            <p:nvPr/>
          </p:nvPicPr>
          <p:blipFill>
            <a:blip r:embed="rId10" cstate="print"/>
            <a:stretch>
              <a:fillRect/>
            </a:stretch>
          </p:blipFill>
          <p:spPr>
            <a:xfrm>
              <a:off x="1913254" y="8537572"/>
              <a:ext cx="160019" cy="160019"/>
            </a:xfrm>
            <a:prstGeom prst="rect">
              <a:avLst/>
            </a:prstGeom>
          </p:spPr>
        </p:pic>
      </p:grpSp>
      <p:sp>
        <p:nvSpPr>
          <p:cNvPr id="162" name="object 162"/>
          <p:cNvSpPr txBox="1"/>
          <p:nvPr/>
        </p:nvSpPr>
        <p:spPr>
          <a:xfrm>
            <a:off x="2228158" y="5935980"/>
            <a:ext cx="767628" cy="294294"/>
          </a:xfrm>
          <a:prstGeom prst="rect">
            <a:avLst/>
          </a:prstGeom>
        </p:spPr>
        <p:txBody>
          <a:bodyPr vert="horz" wrap="square" lIns="0" tIns="7793" rIns="0" bIns="0" rtlCol="0">
            <a:spAutoFit/>
          </a:bodyPr>
          <a:lstStyle/>
          <a:p>
            <a:pPr marL="8659" marR="3464" lvl="0" indent="0" algn="l" defTabSz="914400" rtl="0" eaLnBrk="1" fontAlgn="auto" latinLnBrk="0" hangingPunct="1">
              <a:lnSpc>
                <a:spcPct val="100600"/>
              </a:lnSpc>
              <a:spcBef>
                <a:spcPts val="61"/>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re</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2" normalizeH="0" baseline="0" noProof="0" dirty="0">
                <a:ln>
                  <a:noFill/>
                </a:ln>
                <a:solidFill>
                  <a:srgbClr val="414042"/>
                </a:solidFill>
                <a:effectLst/>
                <a:uLnTx/>
                <a:uFillTx/>
                <a:latin typeface="Tahoma"/>
                <a:ea typeface="+mn-ea"/>
                <a:cs typeface="Tahoma"/>
              </a:rPr>
              <a:t>z</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68" normalizeH="0" baseline="0" noProof="0" dirty="0">
                <a:ln>
                  <a:noFill/>
                </a:ln>
                <a:solidFill>
                  <a:srgbClr val="414042"/>
                </a:solidFill>
                <a:effectLst/>
                <a:uLnTx/>
                <a:uFillTx/>
                <a:latin typeface="Tahoma"/>
                <a:ea typeface="+mn-ea"/>
                <a:cs typeface="Tahoma"/>
              </a:rPr>
              <a:t> t</a:t>
            </a:r>
            <a:r>
              <a:rPr kumimoji="0" sz="614" b="0" i="0" u="none" strike="noStrike" kern="1200" cap="none" spc="-95" normalizeH="0" baseline="0" noProof="0" dirty="0">
                <a:ln>
                  <a:noFill/>
                </a:ln>
                <a:solidFill>
                  <a:srgbClr val="414042"/>
                </a:solidFill>
                <a:effectLst/>
                <a:uLnTx/>
                <a:uFillTx/>
                <a:latin typeface="Tahoma"/>
                <a:ea typeface="+mn-ea"/>
                <a:cs typeface="Tahoma"/>
              </a:rPr>
              <a:t>he  </a:t>
            </a:r>
            <a:r>
              <a:rPr kumimoji="0" sz="614" b="0" i="0" u="none" strike="noStrike" kern="1200" cap="none" spc="-85" normalizeH="0" baseline="0" noProof="0" dirty="0">
                <a:ln>
                  <a:noFill/>
                </a:ln>
                <a:solidFill>
                  <a:srgbClr val="414042"/>
                </a:solidFill>
                <a:effectLst/>
                <a:uLnTx/>
                <a:uFillTx/>
                <a:latin typeface="Tahoma"/>
                <a:ea typeface="+mn-ea"/>
                <a:cs typeface="Tahoma"/>
              </a:rPr>
              <a:t>client’s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right</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to</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access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all</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services </a:t>
            </a:r>
            <a:r>
              <a:rPr kumimoji="0" sz="614" b="0" i="0" u="none" strike="noStrike" kern="1200" cap="none" spc="-184"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65" normalizeH="0" baseline="0" noProof="0" dirty="0">
                <a:ln>
                  <a:noFill/>
                </a:ln>
                <a:solidFill>
                  <a:srgbClr val="414042"/>
                </a:solidFill>
                <a:effectLst/>
                <a:uLnTx/>
                <a:uFillTx/>
                <a:latin typeface="Tahoma"/>
                <a:ea typeface="+mn-ea"/>
                <a:cs typeface="Tahoma"/>
              </a:rPr>
              <a:t>r</a:t>
            </a:r>
            <a:r>
              <a:rPr kumimoji="0" sz="614" b="0" i="0" u="none" strike="noStrike" kern="1200" cap="none" spc="-89" normalizeH="0" baseline="0" noProof="0" dirty="0">
                <a:ln>
                  <a:noFill/>
                </a:ln>
                <a:solidFill>
                  <a:srgbClr val="414042"/>
                </a:solidFill>
                <a:effectLst/>
                <a:uLnTx/>
                <a:uFillTx/>
                <a:latin typeface="Tahoma"/>
                <a:ea typeface="+mn-ea"/>
                <a:cs typeface="Tahoma"/>
              </a:rPr>
              <a:t> </a:t>
            </a:r>
            <a:r>
              <a:rPr kumimoji="0" sz="614" b="0" i="0" u="none" strike="noStrike" kern="1200" cap="none" spc="-147" normalizeH="0" baseline="0" noProof="0" dirty="0">
                <a:ln>
                  <a:noFill/>
                </a:ln>
                <a:solidFill>
                  <a:srgbClr val="414042"/>
                </a:solidFill>
                <a:effectLst/>
                <a:uLnTx/>
                <a:uFillTx/>
                <a:latin typeface="Tahoma"/>
                <a:ea typeface="+mn-ea"/>
                <a:cs typeface="Tahoma"/>
              </a:rPr>
              <a:t>w</a:t>
            </a:r>
            <a:r>
              <a:rPr kumimoji="0" sz="614" b="0" i="0" u="none" strike="noStrike" kern="1200" cap="none" spc="-116" normalizeH="0" baseline="0" noProof="0" dirty="0">
                <a:ln>
                  <a:noFill/>
                </a:ln>
                <a:solidFill>
                  <a:srgbClr val="414042"/>
                </a:solidFill>
                <a:effectLst/>
                <a:uLnTx/>
                <a:uFillTx/>
                <a:latin typeface="Tahoma"/>
                <a:ea typeface="+mn-ea"/>
                <a:cs typeface="Tahoma"/>
              </a:rPr>
              <a:t>h</a:t>
            </a:r>
            <a:r>
              <a:rPr kumimoji="0" sz="614" b="0" i="0" u="none" strike="noStrike" kern="1200" cap="none" spc="-51" normalizeH="0" baseline="0" noProof="0" dirty="0">
                <a:ln>
                  <a:noFill/>
                </a:ln>
                <a:solidFill>
                  <a:srgbClr val="414042"/>
                </a:solidFill>
                <a:effectLst/>
                <a:uLnTx/>
                <a:uFillTx/>
                <a:latin typeface="Tahoma"/>
                <a:ea typeface="+mn-ea"/>
                <a:cs typeface="Tahoma"/>
              </a:rPr>
              <a:t>i</a:t>
            </a:r>
            <a:r>
              <a:rPr kumimoji="0" sz="614" b="0" i="0" u="none" strike="noStrike" kern="1200" cap="none" spc="-89" normalizeH="0" baseline="0" noProof="0" dirty="0">
                <a:ln>
                  <a:noFill/>
                </a:ln>
                <a:solidFill>
                  <a:srgbClr val="414042"/>
                </a:solidFill>
                <a:effectLst/>
                <a:uLnTx/>
                <a:uFillTx/>
                <a:latin typeface="Tahoma"/>
                <a:ea typeface="+mn-ea"/>
                <a:cs typeface="Tahoma"/>
              </a:rPr>
              <a:t>c</a:t>
            </a:r>
            <a:r>
              <a:rPr kumimoji="0" sz="614" b="0" i="0" u="none" strike="noStrike" kern="1200" cap="none" spc="-99" normalizeH="0" baseline="0" noProof="0" dirty="0">
                <a:ln>
                  <a:noFill/>
                </a:ln>
                <a:solidFill>
                  <a:srgbClr val="414042"/>
                </a:solidFill>
                <a:effectLst/>
                <a:uLnTx/>
                <a:uFillTx/>
                <a:latin typeface="Tahoma"/>
                <a:ea typeface="+mn-ea"/>
                <a:cs typeface="Tahoma"/>
              </a:rPr>
              <a:t>h</a:t>
            </a:r>
            <a:r>
              <a:rPr kumimoji="0" sz="614" b="0" i="0" u="none" strike="noStrike" kern="1200" cap="none" spc="-92"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he</a:t>
            </a:r>
            <a:r>
              <a:rPr kumimoji="0" sz="614" b="0" i="0" u="none" strike="noStrike" kern="1200" cap="none" spc="-89" normalizeH="0" baseline="0" noProof="0" dirty="0">
                <a:ln>
                  <a:noFill/>
                </a:ln>
                <a:solidFill>
                  <a:srgbClr val="414042"/>
                </a:solidFill>
                <a:effectLst/>
                <a:uLnTx/>
                <a:uFillTx/>
                <a:latin typeface="Tahoma"/>
                <a:ea typeface="+mn-ea"/>
                <a:cs typeface="Tahoma"/>
              </a:rPr>
              <a:t>y</a:t>
            </a:r>
            <a:r>
              <a:rPr kumimoji="0" sz="614" b="0" i="0" u="none" strike="noStrike" kern="1200" cap="none" spc="-8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a</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e </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44" normalizeH="0" baseline="0" noProof="0" dirty="0">
                <a:ln>
                  <a:noFill/>
                </a:ln>
                <a:solidFill>
                  <a:srgbClr val="414042"/>
                </a:solidFill>
                <a:effectLst/>
                <a:uLnTx/>
                <a:uFillTx/>
                <a:latin typeface="Tahoma"/>
                <a:ea typeface="+mn-ea"/>
                <a:cs typeface="Tahoma"/>
              </a:rPr>
              <a:t>li</a:t>
            </a:r>
            <a:r>
              <a:rPr kumimoji="0" sz="614" b="0" i="0" u="none" strike="noStrike" kern="1200" cap="none" spc="-106" normalizeH="0" baseline="0" noProof="0" dirty="0">
                <a:ln>
                  <a:noFill/>
                </a:ln>
                <a:solidFill>
                  <a:srgbClr val="414042"/>
                </a:solidFill>
                <a:effectLst/>
                <a:uLnTx/>
                <a:uFillTx/>
                <a:latin typeface="Tahoma"/>
                <a:ea typeface="+mn-ea"/>
                <a:cs typeface="Tahoma"/>
              </a:rPr>
              <a:t>g</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6" normalizeH="0" baseline="0" noProof="0" dirty="0">
                <a:ln>
                  <a:noFill/>
                </a:ln>
                <a:solidFill>
                  <a:srgbClr val="414042"/>
                </a:solidFill>
                <a:effectLst/>
                <a:uLnTx/>
                <a:uFillTx/>
                <a:latin typeface="Tahoma"/>
                <a:ea typeface="+mn-ea"/>
                <a:cs typeface="Tahoma"/>
              </a:rPr>
              <a:t>b</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5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63" name="object 163"/>
          <p:cNvGrpSpPr/>
          <p:nvPr/>
        </p:nvGrpSpPr>
        <p:grpSpPr>
          <a:xfrm>
            <a:off x="3142384" y="5821072"/>
            <a:ext cx="992765" cy="574964"/>
            <a:chOff x="3440429" y="8537572"/>
            <a:chExt cx="1456055" cy="843280"/>
          </a:xfrm>
        </p:grpSpPr>
        <p:sp>
          <p:nvSpPr>
            <p:cNvPr id="164" name="object 164"/>
            <p:cNvSpPr/>
            <p:nvPr/>
          </p:nvSpPr>
          <p:spPr>
            <a:xfrm>
              <a:off x="3522344" y="8605519"/>
              <a:ext cx="1367790" cy="768985"/>
            </a:xfrm>
            <a:custGeom>
              <a:avLst/>
              <a:gdLst/>
              <a:ahLst/>
              <a:cxnLst/>
              <a:rect l="l" t="t" r="r" b="b"/>
              <a:pathLst>
                <a:path w="1367789" h="768984">
                  <a:moveTo>
                    <a:pt x="0" y="0"/>
                  </a:moveTo>
                  <a:lnTo>
                    <a:pt x="0" y="768984"/>
                  </a:lnTo>
                  <a:lnTo>
                    <a:pt x="1299210" y="768984"/>
                  </a:lnTo>
                  <a:lnTo>
                    <a:pt x="1367790" y="700404"/>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65" name="object 165"/>
            <p:cNvPicPr/>
            <p:nvPr/>
          </p:nvPicPr>
          <p:blipFill>
            <a:blip r:embed="rId4" cstate="print"/>
            <a:stretch>
              <a:fillRect/>
            </a:stretch>
          </p:blipFill>
          <p:spPr>
            <a:xfrm>
              <a:off x="3440429" y="8537572"/>
              <a:ext cx="160019" cy="160019"/>
            </a:xfrm>
            <a:prstGeom prst="rect">
              <a:avLst/>
            </a:prstGeom>
          </p:spPr>
        </p:pic>
      </p:grpSp>
      <p:sp>
        <p:nvSpPr>
          <p:cNvPr id="166" name="object 166"/>
          <p:cNvSpPr txBox="1"/>
          <p:nvPr/>
        </p:nvSpPr>
        <p:spPr>
          <a:xfrm>
            <a:off x="3271404" y="5935980"/>
            <a:ext cx="737755" cy="386359"/>
          </a:xfrm>
          <a:prstGeom prst="rect">
            <a:avLst/>
          </a:prstGeom>
        </p:spPr>
        <p:txBody>
          <a:bodyPr vert="horz" wrap="square" lIns="0" tIns="8226" rIns="0" bIns="0" rtlCol="0">
            <a:spAutoFit/>
          </a:bodyPr>
          <a:lstStyle/>
          <a:p>
            <a:pPr marL="8659" marR="3464" lvl="0" indent="-433"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47" normalizeH="0" baseline="0" noProof="0" dirty="0">
                <a:ln>
                  <a:noFill/>
                </a:ln>
                <a:solidFill>
                  <a:srgbClr val="414042"/>
                </a:solidFill>
                <a:effectLst/>
                <a:uLnTx/>
                <a:uFillTx/>
                <a:latin typeface="Tahoma"/>
                <a:ea typeface="+mn-ea"/>
                <a:cs typeface="Tahoma"/>
              </a:rPr>
              <a:t>U</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65" normalizeH="0" baseline="0" noProof="0" dirty="0">
                <a:ln>
                  <a:noFill/>
                </a:ln>
                <a:solidFill>
                  <a:srgbClr val="414042"/>
                </a:solidFill>
                <a:effectLst/>
                <a:uLnTx/>
                <a:uFillTx/>
                <a:latin typeface="Tahoma"/>
                <a:ea typeface="+mn-ea"/>
                <a:cs typeface="Tahoma"/>
              </a:rPr>
              <a:t>,</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82" normalizeH="0" baseline="0" noProof="0" dirty="0">
                <a:ln>
                  <a:noFill/>
                </a:ln>
                <a:solidFill>
                  <a:srgbClr val="414042"/>
                </a:solidFill>
                <a:effectLst/>
                <a:uLnTx/>
                <a:uFillTx/>
                <a:latin typeface="Tahoma"/>
                <a:ea typeface="+mn-ea"/>
                <a:cs typeface="Tahoma"/>
              </a:rPr>
              <a:t>t  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g</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37"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48" normalizeH="0" baseline="0" noProof="0" dirty="0">
                <a:ln>
                  <a:noFill/>
                </a:ln>
                <a:solidFill>
                  <a:srgbClr val="414042"/>
                </a:solidFill>
                <a:effectLst/>
                <a:uLnTx/>
                <a:uFillTx/>
                <a:latin typeface="Tahoma"/>
                <a:ea typeface="+mn-ea"/>
                <a:cs typeface="Tahoma"/>
              </a:rPr>
              <a:t>’</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191" normalizeH="0" baseline="0" noProof="0" dirty="0">
                <a:ln>
                  <a:noFill/>
                </a:ln>
                <a:solidFill>
                  <a:srgbClr val="414042"/>
                </a:solidFill>
                <a:effectLst/>
                <a:uLnTx/>
                <a:uFillTx/>
                <a:latin typeface="Tahoma"/>
                <a:ea typeface="+mn-ea"/>
                <a:cs typeface="Tahoma"/>
              </a:rPr>
              <a:t>m</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23"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0"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7"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ge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12" normalizeH="0" baseline="0" noProof="0" dirty="0">
                <a:ln>
                  <a:noFill/>
                </a:ln>
                <a:solidFill>
                  <a:srgbClr val="414042"/>
                </a:solidFill>
                <a:effectLst/>
                <a:uLnTx/>
                <a:uFillTx/>
                <a:latin typeface="Tahoma"/>
                <a:ea typeface="+mn-ea"/>
                <a:cs typeface="Tahoma"/>
              </a:rPr>
              <a:t>x</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re</a:t>
            </a:r>
            <a:r>
              <a:rPr kumimoji="0" sz="614" b="0" i="0" u="none" strike="noStrike" kern="1200" cap="none" spc="-102" normalizeH="0" baseline="0" noProof="0" dirty="0">
                <a:ln>
                  <a:noFill/>
                </a:ln>
                <a:solidFill>
                  <a:srgbClr val="414042"/>
                </a:solidFill>
                <a:effectLst/>
                <a:uLnTx/>
                <a:uFillTx/>
                <a:latin typeface="Tahoma"/>
                <a:ea typeface="+mn-ea"/>
                <a:cs typeface="Tahoma"/>
              </a:rPr>
              <a:t>ss</a:t>
            </a:r>
            <a:r>
              <a:rPr kumimoji="0" sz="614" b="0" i="0" u="none" strike="noStrike" kern="1200" cap="none" spc="-82" normalizeH="0" baseline="0" noProof="0" dirty="0">
                <a:ln>
                  <a:noFill/>
                </a:ln>
                <a:solidFill>
                  <a:srgbClr val="414042"/>
                </a:solidFill>
                <a:effectLst/>
                <a:uLnTx/>
                <a:uFillTx/>
                <a:latin typeface="Tahoma"/>
                <a:ea typeface="+mn-ea"/>
                <a:cs typeface="Tahoma"/>
              </a:rPr>
              <a:t>io</a:t>
            </a:r>
            <a:r>
              <a:rPr kumimoji="0" sz="614" b="0" i="0" u="none" strike="noStrike" kern="1200" cap="none" spc="-85" normalizeH="0" baseline="0" noProof="0" dirty="0">
                <a:ln>
                  <a:noFill/>
                </a:ln>
                <a:solidFill>
                  <a:srgbClr val="414042"/>
                </a:solidFill>
                <a:effectLst/>
                <a:uLnTx/>
                <a:uFillTx/>
                <a:latin typeface="Tahoma"/>
                <a:ea typeface="+mn-ea"/>
                <a:cs typeface="Tahoma"/>
              </a:rPr>
              <a:t>n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es</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09" normalizeH="0" baseline="0" noProof="0" dirty="0">
                <a:ln>
                  <a:noFill/>
                </a:ln>
                <a:solidFill>
                  <a:srgbClr val="414042"/>
                </a:solidFill>
                <a:effectLst/>
                <a:uLnTx/>
                <a:uFillTx/>
                <a:latin typeface="Tahoma"/>
                <a:ea typeface="+mn-ea"/>
                <a:cs typeface="Tahoma"/>
              </a:rPr>
              <a:t>y</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06" normalizeH="0" baseline="0" noProof="0" dirty="0">
                <a:ln>
                  <a:noFill/>
                </a:ln>
                <a:solidFill>
                  <a:srgbClr val="414042"/>
                </a:solidFill>
                <a:effectLst/>
                <a:uLnTx/>
                <a:uFillTx/>
                <a:latin typeface="Tahoma"/>
                <a:ea typeface="+mn-ea"/>
                <a:cs typeface="Tahoma"/>
              </a:rPr>
              <a:t>k</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67" name="object 167"/>
          <p:cNvGrpSpPr/>
          <p:nvPr/>
        </p:nvGrpSpPr>
        <p:grpSpPr>
          <a:xfrm>
            <a:off x="4186670" y="5821072"/>
            <a:ext cx="991899" cy="687098"/>
            <a:chOff x="4972049" y="8537572"/>
            <a:chExt cx="1454785" cy="1007744"/>
          </a:xfrm>
        </p:grpSpPr>
        <p:sp>
          <p:nvSpPr>
            <p:cNvPr id="168" name="object 168"/>
            <p:cNvSpPr/>
            <p:nvPr/>
          </p:nvSpPr>
          <p:spPr>
            <a:xfrm>
              <a:off x="5052060" y="8605519"/>
              <a:ext cx="1368425" cy="933450"/>
            </a:xfrm>
            <a:custGeom>
              <a:avLst/>
              <a:gdLst/>
              <a:ahLst/>
              <a:cxnLst/>
              <a:rect l="l" t="t" r="r" b="b"/>
              <a:pathLst>
                <a:path w="1368425" h="933450">
                  <a:moveTo>
                    <a:pt x="0" y="0"/>
                  </a:moveTo>
                  <a:lnTo>
                    <a:pt x="0" y="933449"/>
                  </a:lnTo>
                  <a:lnTo>
                    <a:pt x="1299845" y="933449"/>
                  </a:lnTo>
                  <a:lnTo>
                    <a:pt x="1368425" y="864869"/>
                  </a:lnTo>
                  <a:lnTo>
                    <a:pt x="136842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69" name="object 169"/>
            <p:cNvPicPr/>
            <p:nvPr/>
          </p:nvPicPr>
          <p:blipFill>
            <a:blip r:embed="rId4" cstate="print"/>
            <a:stretch>
              <a:fillRect/>
            </a:stretch>
          </p:blipFill>
          <p:spPr>
            <a:xfrm>
              <a:off x="4972049" y="8537572"/>
              <a:ext cx="160019" cy="160019"/>
            </a:xfrm>
            <a:prstGeom prst="rect">
              <a:avLst/>
            </a:prstGeom>
          </p:spPr>
        </p:pic>
      </p:grpSp>
      <p:sp>
        <p:nvSpPr>
          <p:cNvPr id="170" name="object 170"/>
          <p:cNvSpPr txBox="1"/>
          <p:nvPr/>
        </p:nvSpPr>
        <p:spPr>
          <a:xfrm>
            <a:off x="4315690" y="5932863"/>
            <a:ext cx="774989" cy="485156"/>
          </a:xfrm>
          <a:prstGeom prst="rect">
            <a:avLst/>
          </a:prstGeom>
        </p:spPr>
        <p:txBody>
          <a:bodyPr vert="horz" wrap="square" lIns="0" tIns="8659" rIns="0" bIns="0" rtlCol="0">
            <a:spAutoFit/>
          </a:bodyPr>
          <a:lstStyle/>
          <a:p>
            <a:pPr marL="8659" marR="0" lvl="0" indent="0" algn="l" defTabSz="914400" rtl="0" eaLnBrk="1" fontAlgn="auto" latinLnBrk="0" hangingPunct="1">
              <a:lnSpc>
                <a:spcPct val="100000"/>
              </a:lnSpc>
              <a:spcBef>
                <a:spcPts val="68"/>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24"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ro</a:t>
            </a:r>
            <a:r>
              <a:rPr kumimoji="0" sz="614" b="0" i="0" u="none" strike="noStrike" kern="1200" cap="none" spc="-191" normalizeH="0" baseline="0" noProof="0" dirty="0">
                <a:ln>
                  <a:noFill/>
                </a:ln>
                <a:solidFill>
                  <a:srgbClr val="414042"/>
                </a:solidFill>
                <a:effectLst/>
                <a:uLnTx/>
                <a:uFillTx/>
                <a:latin typeface="Tahoma"/>
                <a:ea typeface="+mn-ea"/>
                <a:cs typeface="Tahoma"/>
              </a:rPr>
              <a:t>m</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06" normalizeH="0" baseline="0" noProof="0" dirty="0">
                <a:ln>
                  <a:noFill/>
                </a:ln>
                <a:solidFill>
                  <a:srgbClr val="414042"/>
                </a:solidFill>
                <a:effectLst/>
                <a:uLnTx/>
                <a:uFillTx/>
                <a:latin typeface="Tahoma"/>
                <a:ea typeface="+mn-ea"/>
                <a:cs typeface="Tahoma"/>
              </a:rPr>
              <a:t>es</a:t>
            </a:r>
            <a:endParaRPr kumimoji="0" sz="614" b="0" i="0" u="none" strike="noStrike" kern="1200" cap="none" spc="0" normalizeH="0" baseline="0" noProof="0" dirty="0">
              <a:ln>
                <a:noFill/>
              </a:ln>
              <a:solidFill>
                <a:prstClr val="black"/>
              </a:solidFill>
              <a:effectLst/>
              <a:uLnTx/>
              <a:uFillTx/>
              <a:latin typeface="Tahoma"/>
              <a:ea typeface="+mn-ea"/>
              <a:cs typeface="Tahoma"/>
            </a:endParaRPr>
          </a:p>
          <a:p>
            <a:pPr marL="8659" marR="3464" lvl="0" indent="0" algn="l" defTabSz="914400" rtl="0" eaLnBrk="1" fontAlgn="auto" latinLnBrk="0" hangingPunct="1">
              <a:lnSpc>
                <a:spcPct val="100699"/>
              </a:lnSpc>
              <a:spcBef>
                <a:spcPts val="27"/>
              </a:spcBef>
              <a:spcAft>
                <a:spcPts val="0"/>
              </a:spcAft>
              <a:buClrTx/>
              <a:buSzTx/>
              <a:buFontTx/>
              <a:buNone/>
              <a:tabLst/>
              <a:defRPr/>
            </a:pP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33" normalizeH="0" baseline="0" noProof="0" dirty="0">
                <a:ln>
                  <a:noFill/>
                </a:ln>
                <a:solidFill>
                  <a:srgbClr val="414042"/>
                </a:solidFill>
                <a:effectLst/>
                <a:uLnTx/>
                <a:uFillTx/>
                <a:latin typeface="Tahoma"/>
                <a:ea typeface="+mn-ea"/>
                <a:cs typeface="Tahoma"/>
              </a:rPr>
              <a:t>n</a:t>
            </a:r>
            <a:r>
              <a:rPr kumimoji="0" sz="614" b="0" i="0" u="none" strike="noStrike" kern="1200" cap="none" spc="-78" normalizeH="0" baseline="0" noProof="0" dirty="0">
                <a:ln>
                  <a:noFill/>
                </a:ln>
                <a:solidFill>
                  <a:srgbClr val="414042"/>
                </a:solidFill>
                <a:effectLst/>
                <a:uLnTx/>
                <a:uFillTx/>
                <a:latin typeface="Tahoma"/>
                <a:ea typeface="+mn-ea"/>
                <a:cs typeface="Tahoma"/>
              </a:rPr>
              <a:t>-</a:t>
            </a:r>
            <a:r>
              <a:rPr kumimoji="0" sz="614" b="0" i="0" u="none" strike="noStrike" kern="1200" cap="none" spc="-89" normalizeH="0" baseline="0" noProof="0" dirty="0">
                <a:ln>
                  <a:noFill/>
                </a:ln>
                <a:solidFill>
                  <a:srgbClr val="414042"/>
                </a:solidFill>
                <a:effectLst/>
                <a:uLnTx/>
                <a:uFillTx/>
                <a:latin typeface="Tahoma"/>
                <a:ea typeface="+mn-ea"/>
                <a:cs typeface="Tahoma"/>
              </a:rPr>
              <a:t>di</a:t>
            </a:r>
            <a:r>
              <a:rPr kumimoji="0" sz="614" b="0" i="0" u="none" strike="noStrike" kern="1200" cap="none" spc="-95" normalizeH="0" baseline="0" noProof="0" dirty="0">
                <a:ln>
                  <a:noFill/>
                </a:ln>
                <a:solidFill>
                  <a:srgbClr val="414042"/>
                </a:solidFill>
                <a:effectLst/>
                <a:uLnTx/>
                <a:uFillTx/>
                <a:latin typeface="Tahoma"/>
                <a:ea typeface="+mn-ea"/>
                <a:cs typeface="Tahoma"/>
              </a:rPr>
              <a:t>scr</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91" normalizeH="0" baseline="0" noProof="0" dirty="0">
                <a:ln>
                  <a:noFill/>
                </a:ln>
                <a:solidFill>
                  <a:srgbClr val="414042"/>
                </a:solidFill>
                <a:effectLst/>
                <a:uLnTx/>
                <a:uFillTx/>
                <a:latin typeface="Tahoma"/>
                <a:ea typeface="+mn-ea"/>
                <a:cs typeface="Tahoma"/>
              </a:rPr>
              <a:t>m</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by</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30" normalizeH="0" baseline="0" noProof="0" dirty="0">
                <a:ln>
                  <a:noFill/>
                </a:ln>
                <a:solidFill>
                  <a:srgbClr val="414042"/>
                </a:solidFill>
                <a:effectLst/>
                <a:uLnTx/>
                <a:uFillTx/>
                <a:latin typeface="Tahoma"/>
                <a:ea typeface="+mn-ea"/>
                <a:cs typeface="Tahoma"/>
              </a:rPr>
              <a:t>u</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9" normalizeH="0" baseline="0" noProof="0" dirty="0">
                <a:ln>
                  <a:noFill/>
                </a:ln>
                <a:solidFill>
                  <a:srgbClr val="414042"/>
                </a:solidFill>
                <a:effectLst/>
                <a:uLnTx/>
                <a:uFillTx/>
                <a:latin typeface="Tahoma"/>
                <a:ea typeface="+mn-ea"/>
                <a:cs typeface="Tahoma"/>
              </a:rPr>
              <a:t>ng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51" normalizeH="0" baseline="0" noProof="0" dirty="0">
                <a:ln>
                  <a:noFill/>
                </a:ln>
                <a:solidFill>
                  <a:srgbClr val="414042"/>
                </a:solidFill>
                <a:effectLst/>
                <a:uLnTx/>
                <a:uFillTx/>
                <a:latin typeface="Tahoma"/>
                <a:ea typeface="+mn-ea"/>
                <a:cs typeface="Tahoma"/>
              </a:rPr>
              <a:t>l</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und</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89" normalizeH="0" baseline="0" noProof="0" dirty="0">
                <a:ln>
                  <a:noFill/>
                </a:ln>
                <a:solidFill>
                  <a:srgbClr val="414042"/>
                </a:solidFill>
                <a:effectLst/>
                <a:uLnTx/>
                <a:uFillTx/>
                <a:latin typeface="Tahoma"/>
                <a:ea typeface="+mn-ea"/>
                <a:cs typeface="Tahoma"/>
              </a:rPr>
              <a:t>at  verbal</a:t>
            </a:r>
            <a:r>
              <a:rPr kumimoji="0" sz="614" b="0" i="0" u="none" strike="noStrike" kern="1200" cap="none" spc="-55"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and</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physical</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82" normalizeH="0" baseline="0" noProof="0" dirty="0">
                <a:ln>
                  <a:noFill/>
                </a:ln>
                <a:solidFill>
                  <a:srgbClr val="414042"/>
                </a:solidFill>
                <a:effectLst/>
                <a:uLnTx/>
                <a:uFillTx/>
                <a:latin typeface="Tahoma"/>
                <a:ea typeface="+mn-ea"/>
                <a:cs typeface="Tahoma"/>
              </a:rPr>
              <a:t>bullying</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are </a:t>
            </a:r>
            <a:r>
              <a:rPr kumimoji="0" sz="614" b="0" i="0" u="none" strike="noStrike" kern="1200" cap="none" spc="-181"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26"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64" normalizeH="0" baseline="0" noProof="0" dirty="0">
                <a:ln>
                  <a:noFill/>
                </a:ln>
                <a:solidFill>
                  <a:srgbClr val="414042"/>
                </a:solidFill>
                <a:effectLst/>
                <a:uLnTx/>
                <a:uFillTx/>
                <a:latin typeface="Tahoma"/>
                <a:ea typeface="+mn-ea"/>
                <a:cs typeface="Tahoma"/>
              </a:rPr>
              <a:t>w</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2" normalizeH="0" baseline="0" noProof="0" dirty="0">
                <a:ln>
                  <a:noFill/>
                </a:ln>
                <a:solidFill>
                  <a:srgbClr val="414042"/>
                </a:solidFill>
                <a:effectLst/>
                <a:uLnTx/>
                <a:uFillTx/>
                <a:latin typeface="Tahoma"/>
                <a:ea typeface="+mn-ea"/>
                <a:cs typeface="Tahoma"/>
              </a:rPr>
              <a:t>d.</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171" name="object 171"/>
          <p:cNvSpPr/>
          <p:nvPr/>
        </p:nvSpPr>
        <p:spPr>
          <a:xfrm>
            <a:off x="5316682" y="6012873"/>
            <a:ext cx="61913" cy="174914"/>
          </a:xfrm>
          <a:custGeom>
            <a:avLst/>
            <a:gdLst/>
            <a:ahLst/>
            <a:cxnLst/>
            <a:rect l="l" t="t" r="r" b="b"/>
            <a:pathLst>
              <a:path w="90804" h="256540">
                <a:moveTo>
                  <a:pt x="90804" y="0"/>
                </a:moveTo>
                <a:lnTo>
                  <a:pt x="0" y="128270"/>
                </a:lnTo>
                <a:lnTo>
                  <a:pt x="90804" y="256540"/>
                </a:lnTo>
                <a:lnTo>
                  <a:pt x="90804" y="0"/>
                </a:lnTo>
                <a:close/>
              </a:path>
            </a:pathLst>
          </a:custGeom>
          <a:solidFill>
            <a:srgbClr val="0079C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sp>
        <p:nvSpPr>
          <p:cNvPr id="172" name="object 172"/>
          <p:cNvSpPr txBox="1"/>
          <p:nvPr/>
        </p:nvSpPr>
        <p:spPr>
          <a:xfrm>
            <a:off x="5472546" y="5863504"/>
            <a:ext cx="1246909" cy="378029"/>
          </a:xfrm>
          <a:prstGeom prst="rect">
            <a:avLst/>
          </a:prstGeom>
          <a:solidFill>
            <a:srgbClr val="009A66"/>
          </a:solidFill>
        </p:spPr>
        <p:txBody>
          <a:bodyPr vert="horz" wrap="square" lIns="0" tIns="866" rIns="0" bIns="0" rtlCol="0">
            <a:spAutoFit/>
          </a:bodyPr>
          <a:lstStyle/>
          <a:p>
            <a:pPr marL="0" marR="0" lvl="0" indent="0" algn="l" defTabSz="914400" rtl="0" eaLnBrk="1" fontAlgn="auto" latinLnBrk="0" hangingPunct="1">
              <a:lnSpc>
                <a:spcPct val="100000"/>
              </a:lnSpc>
              <a:spcBef>
                <a:spcPts val="7"/>
              </a:spcBef>
              <a:spcAft>
                <a:spcPts val="0"/>
              </a:spcAft>
              <a:buClrTx/>
              <a:buSzTx/>
              <a:buFontTx/>
              <a:buNone/>
              <a:tabLst/>
              <a:defRPr/>
            </a:pPr>
            <a:endParaRPr kumimoji="0" sz="784" b="0" i="0" u="none" strike="noStrike" kern="1200" cap="none" spc="0" normalizeH="0" baseline="0" noProof="0" dirty="0">
              <a:ln>
                <a:noFill/>
              </a:ln>
              <a:solidFill>
                <a:prstClr val="black"/>
              </a:solidFill>
              <a:effectLst/>
              <a:uLnTx/>
              <a:uFillTx/>
              <a:latin typeface="Times New Roman"/>
              <a:ea typeface="+mn-ea"/>
              <a:cs typeface="Times New Roman"/>
            </a:endParaRPr>
          </a:p>
          <a:p>
            <a:pPr marL="418656" marR="255003" lvl="0" indent="-169714" algn="l" defTabSz="914400" rtl="0" eaLnBrk="1" fontAlgn="auto" latinLnBrk="0" hangingPunct="1">
              <a:lnSpc>
                <a:spcPts val="968"/>
              </a:lnSpc>
              <a:spcBef>
                <a:spcPts val="3"/>
              </a:spcBef>
              <a:spcAft>
                <a:spcPts val="0"/>
              </a:spcAft>
              <a:buClrTx/>
              <a:buSzTx/>
              <a:buFontTx/>
              <a:buNone/>
              <a:tabLst/>
              <a:defRPr/>
            </a:pPr>
            <a:r>
              <a:rPr kumimoji="0" sz="818" b="1" i="0" u="none" strike="noStrike" kern="1200" cap="none" spc="17" normalizeH="0" baseline="0" noProof="0" dirty="0">
                <a:ln>
                  <a:noFill/>
                </a:ln>
                <a:effectLst/>
                <a:uLnTx/>
                <a:uFillTx/>
                <a:latin typeface="Calibri"/>
                <a:ea typeface="+mn-ea"/>
                <a:cs typeface="Calibri"/>
              </a:rPr>
              <a:t>Ongoing</a:t>
            </a:r>
            <a:r>
              <a:rPr kumimoji="0" sz="818" b="1" i="0" u="none" strike="noStrike" kern="1200" cap="none" spc="41" normalizeH="0" baseline="0" noProof="0" dirty="0">
                <a:ln>
                  <a:noFill/>
                </a:ln>
                <a:effectLst/>
                <a:uLnTx/>
                <a:uFillTx/>
                <a:latin typeface="Calibri"/>
                <a:ea typeface="+mn-ea"/>
                <a:cs typeface="Calibri"/>
              </a:rPr>
              <a:t> </a:t>
            </a:r>
            <a:r>
              <a:rPr kumimoji="0" sz="818" b="1" i="0" u="none" strike="noStrike" kern="1200" cap="none" spc="14" normalizeH="0" baseline="0" noProof="0" dirty="0">
                <a:ln>
                  <a:noFill/>
                </a:ln>
                <a:effectLst/>
                <a:uLnTx/>
                <a:uFillTx/>
                <a:latin typeface="Calibri"/>
                <a:ea typeface="+mn-ea"/>
                <a:cs typeface="Calibri"/>
              </a:rPr>
              <a:t>Service </a:t>
            </a:r>
            <a:r>
              <a:rPr kumimoji="0" sz="818" b="1" i="0" u="none" strike="noStrike" kern="1200" cap="none" spc="-173" normalizeH="0" baseline="0" noProof="0" dirty="0">
                <a:ln>
                  <a:noFill/>
                </a:ln>
                <a:effectLst/>
                <a:uLnTx/>
                <a:uFillTx/>
                <a:latin typeface="Calibri"/>
                <a:ea typeface="+mn-ea"/>
                <a:cs typeface="Calibri"/>
              </a:rPr>
              <a:t> </a:t>
            </a:r>
            <a:r>
              <a:rPr kumimoji="0" sz="818" b="1" i="0" u="none" strike="noStrike" kern="1200" cap="none" spc="14" normalizeH="0" baseline="0" noProof="0" dirty="0">
                <a:ln>
                  <a:noFill/>
                </a:ln>
                <a:effectLst/>
                <a:uLnTx/>
                <a:uFillTx/>
                <a:latin typeface="Calibri"/>
                <a:ea typeface="+mn-ea"/>
                <a:cs typeface="Calibri"/>
              </a:rPr>
              <a:t>Provision</a:t>
            </a:r>
            <a:endParaRPr kumimoji="0" sz="818" b="0" i="0" u="none" strike="noStrike" kern="1200" cap="none" spc="0" normalizeH="0" baseline="0" noProof="0" dirty="0">
              <a:ln>
                <a:noFill/>
              </a:ln>
              <a:effectLst/>
              <a:uLnTx/>
              <a:uFillTx/>
              <a:latin typeface="Calibri"/>
              <a:ea typeface="+mn-ea"/>
              <a:cs typeface="Calibri"/>
            </a:endParaRPr>
          </a:p>
        </p:txBody>
      </p:sp>
      <p:sp>
        <p:nvSpPr>
          <p:cNvPr id="173" name="object 173"/>
          <p:cNvSpPr/>
          <p:nvPr/>
        </p:nvSpPr>
        <p:spPr>
          <a:xfrm>
            <a:off x="6813405" y="6012873"/>
            <a:ext cx="61913" cy="174914"/>
          </a:xfrm>
          <a:custGeom>
            <a:avLst/>
            <a:gdLst/>
            <a:ahLst/>
            <a:cxnLst/>
            <a:rect l="l" t="t" r="r" b="b"/>
            <a:pathLst>
              <a:path w="90804" h="256540">
                <a:moveTo>
                  <a:pt x="0" y="0"/>
                </a:moveTo>
                <a:lnTo>
                  <a:pt x="0" y="256540"/>
                </a:lnTo>
                <a:lnTo>
                  <a:pt x="90805" y="128270"/>
                </a:lnTo>
                <a:lnTo>
                  <a:pt x="0" y="0"/>
                </a:lnTo>
                <a:close/>
              </a:path>
            </a:pathLst>
          </a:custGeom>
          <a:solidFill>
            <a:srgbClr val="DF393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grpSp>
        <p:nvGrpSpPr>
          <p:cNvPr id="174" name="object 174"/>
          <p:cNvGrpSpPr/>
          <p:nvPr/>
        </p:nvGrpSpPr>
        <p:grpSpPr>
          <a:xfrm>
            <a:off x="6964072" y="5821072"/>
            <a:ext cx="991033" cy="574964"/>
            <a:chOff x="9045572" y="8537572"/>
            <a:chExt cx="1453515" cy="843280"/>
          </a:xfrm>
        </p:grpSpPr>
        <p:sp>
          <p:nvSpPr>
            <p:cNvPr id="175" name="object 175"/>
            <p:cNvSpPr/>
            <p:nvPr/>
          </p:nvSpPr>
          <p:spPr>
            <a:xfrm>
              <a:off x="9124314" y="8605519"/>
              <a:ext cx="1368425" cy="768985"/>
            </a:xfrm>
            <a:custGeom>
              <a:avLst/>
              <a:gdLst/>
              <a:ahLst/>
              <a:cxnLst/>
              <a:rect l="l" t="t" r="r" b="b"/>
              <a:pathLst>
                <a:path w="1368425" h="768984">
                  <a:moveTo>
                    <a:pt x="0" y="0"/>
                  </a:moveTo>
                  <a:lnTo>
                    <a:pt x="0" y="768984"/>
                  </a:lnTo>
                  <a:lnTo>
                    <a:pt x="1299845" y="768984"/>
                  </a:lnTo>
                  <a:lnTo>
                    <a:pt x="1368425" y="700404"/>
                  </a:lnTo>
                  <a:lnTo>
                    <a:pt x="1368425"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76" name="object 176"/>
            <p:cNvPicPr/>
            <p:nvPr/>
          </p:nvPicPr>
          <p:blipFill>
            <a:blip r:embed="rId5" cstate="print"/>
            <a:stretch>
              <a:fillRect/>
            </a:stretch>
          </p:blipFill>
          <p:spPr>
            <a:xfrm>
              <a:off x="9045572" y="8537572"/>
              <a:ext cx="160019" cy="160019"/>
            </a:xfrm>
            <a:prstGeom prst="rect">
              <a:avLst/>
            </a:prstGeom>
          </p:spPr>
        </p:pic>
      </p:grpSp>
      <p:sp>
        <p:nvSpPr>
          <p:cNvPr id="177" name="object 177"/>
          <p:cNvSpPr txBox="1"/>
          <p:nvPr/>
        </p:nvSpPr>
        <p:spPr>
          <a:xfrm>
            <a:off x="7091102" y="5935980"/>
            <a:ext cx="714808"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d</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106" normalizeH="0" baseline="0" noProof="0" dirty="0">
                <a:ln>
                  <a:noFill/>
                </a:ln>
                <a:solidFill>
                  <a:srgbClr val="414042"/>
                </a:solidFill>
                <a:effectLst/>
                <a:uLnTx/>
                <a:uFillTx/>
                <a:latin typeface="Tahoma"/>
                <a:ea typeface="+mn-ea"/>
                <a:cs typeface="Tahoma"/>
              </a:rPr>
              <a:t>k</a:t>
            </a:r>
            <a:r>
              <a:rPr kumimoji="0" sz="614" b="0" i="0" u="none" strike="noStrike" kern="1200" cap="none" spc="-85" normalizeH="0" baseline="0" noProof="0" dirty="0">
                <a:ln>
                  <a:noFill/>
                </a:ln>
                <a:solidFill>
                  <a:srgbClr val="414042"/>
                </a:solidFill>
                <a:effectLst/>
                <a:uLnTx/>
                <a:uFillTx/>
                <a:latin typeface="Tahoma"/>
                <a:ea typeface="+mn-ea"/>
                <a:cs typeface="Tahoma"/>
              </a:rPr>
              <a:t>e  </a:t>
            </a:r>
            <a:r>
              <a:rPr kumimoji="0" sz="614" b="0" i="0" u="none" strike="noStrike" kern="1200" cap="none" spc="-95"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 t</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106" normalizeH="0" baseline="0" noProof="0" dirty="0">
                <a:ln>
                  <a:noFill/>
                </a:ln>
                <a:solidFill>
                  <a:srgbClr val="414042"/>
                </a:solidFill>
                <a:effectLst/>
                <a:uLnTx/>
                <a:uFillTx/>
                <a:latin typeface="Tahoma"/>
                <a:ea typeface="+mn-ea"/>
                <a:cs typeface="Tahoma"/>
              </a:rPr>
              <a:t>an</a:t>
            </a:r>
            <a:r>
              <a:rPr kumimoji="0" sz="614" b="0" i="0" u="none" strike="noStrike" kern="1200" cap="none" spc="-92" normalizeH="0" baseline="0" noProof="0" dirty="0">
                <a:ln>
                  <a:noFill/>
                </a:ln>
                <a:solidFill>
                  <a:srgbClr val="414042"/>
                </a:solidFill>
                <a:effectLst/>
                <a:uLnTx/>
                <a:uFillTx/>
                <a:latin typeface="Tahoma"/>
                <a:ea typeface="+mn-ea"/>
                <a:cs typeface="Tahoma"/>
              </a:rPr>
              <a:t>s</a:t>
            </a:r>
            <a:r>
              <a:rPr kumimoji="0" sz="614" b="0" i="0" u="none" strike="noStrike" kern="1200" cap="none" spc="-106" normalizeH="0" baseline="0" noProof="0" dirty="0">
                <a:ln>
                  <a:noFill/>
                </a:ln>
                <a:solidFill>
                  <a:srgbClr val="414042"/>
                </a:solidFill>
                <a:effectLst/>
                <a:uLnTx/>
                <a:uFillTx/>
                <a:latin typeface="Tahoma"/>
                <a:ea typeface="+mn-ea"/>
                <a:cs typeface="Tahoma"/>
              </a:rPr>
              <a:t>gende</a:t>
            </a:r>
            <a:r>
              <a:rPr kumimoji="0" sz="614" b="0" i="0" u="none" strike="noStrike" kern="1200" cap="none" spc="-65" normalizeH="0" baseline="0" noProof="0" dirty="0">
                <a:ln>
                  <a:noFill/>
                </a:ln>
                <a:solidFill>
                  <a:srgbClr val="414042"/>
                </a:solidFill>
                <a:effectLst/>
                <a:uLnTx/>
                <a:uFillTx/>
                <a:latin typeface="Tahoma"/>
                <a:ea typeface="+mn-ea"/>
                <a:cs typeface="Tahoma"/>
              </a:rPr>
              <a:t>r </a:t>
            </a:r>
            <a:r>
              <a:rPr kumimoji="0" sz="614" b="0" i="0" u="none" strike="noStrike" kern="1200" cap="none" spc="-95" normalizeH="0" baseline="0" noProof="0" dirty="0">
                <a:ln>
                  <a:noFill/>
                </a:ln>
                <a:solidFill>
                  <a:srgbClr val="414042"/>
                </a:solidFill>
                <a:effectLst/>
                <a:uLnTx/>
                <a:uFillTx/>
                <a:latin typeface="Tahoma"/>
                <a:ea typeface="+mn-ea"/>
                <a:cs typeface="Tahoma"/>
              </a:rPr>
              <a:t>c</a:t>
            </a:r>
            <a:r>
              <a:rPr kumimoji="0" sz="614" b="0" i="0" u="none" strike="noStrike" kern="1200" cap="none" spc="-44" normalizeH="0" baseline="0" noProof="0" dirty="0">
                <a:ln>
                  <a:noFill/>
                </a:ln>
                <a:solidFill>
                  <a:srgbClr val="414042"/>
                </a:solidFill>
                <a:effectLst/>
                <a:uLnTx/>
                <a:uFillTx/>
                <a:latin typeface="Tahoma"/>
                <a:ea typeface="+mn-ea"/>
                <a:cs typeface="Tahoma"/>
              </a:rPr>
              <a:t>li</a:t>
            </a:r>
            <a:r>
              <a:rPr kumimoji="0" sz="614" b="0" i="0" u="none" strike="noStrike" kern="1200" cap="none" spc="-106" normalizeH="0" baseline="0" noProof="0" dirty="0">
                <a:ln>
                  <a:noFill/>
                </a:ln>
                <a:solidFill>
                  <a:srgbClr val="414042"/>
                </a:solidFill>
                <a:effectLst/>
                <a:uLnTx/>
                <a:uFillTx/>
                <a:latin typeface="Tahoma"/>
                <a:ea typeface="+mn-ea"/>
                <a:cs typeface="Tahoma"/>
              </a:rPr>
              <a:t>en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41" normalizeH="0" baseline="0" noProof="0" dirty="0">
                <a:ln>
                  <a:noFill/>
                </a:ln>
                <a:solidFill>
                  <a:srgbClr val="414042"/>
                </a:solidFill>
                <a:effectLst/>
                <a:uLnTx/>
                <a:uFillTx/>
                <a:latin typeface="Tahoma"/>
                <a:ea typeface="+mn-ea"/>
                <a:cs typeface="Tahoma"/>
              </a:rPr>
              <a:t>’</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92" normalizeH="0" baseline="0" noProof="0" dirty="0">
                <a:ln>
                  <a:noFill/>
                </a:ln>
                <a:solidFill>
                  <a:srgbClr val="414042"/>
                </a:solidFill>
                <a:effectLst/>
                <a:uLnTx/>
                <a:uFillTx/>
                <a:latin typeface="Tahoma"/>
                <a:ea typeface="+mn-ea"/>
                <a:cs typeface="Tahoma"/>
              </a:rPr>
              <a:t>safe</a:t>
            </a:r>
            <a:r>
              <a:rPr kumimoji="0" sz="614" b="0" i="0" u="none" strike="noStrike" kern="1200" cap="none" spc="-65" normalizeH="0" baseline="0" noProof="0" dirty="0">
                <a:ln>
                  <a:noFill/>
                </a:ln>
                <a:solidFill>
                  <a:srgbClr val="414042"/>
                </a:solidFill>
                <a:effectLst/>
                <a:uLnTx/>
                <a:uFillTx/>
                <a:latin typeface="Tahoma"/>
                <a:ea typeface="+mn-ea"/>
                <a:cs typeface="Tahoma"/>
              </a:rPr>
              <a:t>ty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2" normalizeH="0" baseline="0" noProof="0" dirty="0">
                <a:ln>
                  <a:noFill/>
                </a:ln>
                <a:solidFill>
                  <a:srgbClr val="414042"/>
                </a:solidFill>
                <a:effectLst/>
                <a:uLnTx/>
                <a:uFillTx/>
                <a:latin typeface="Tahoma"/>
                <a:ea typeface="+mn-ea"/>
                <a:cs typeface="Tahoma"/>
              </a:rPr>
              <a:t>er</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u</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109" normalizeH="0" baseline="0" noProof="0" dirty="0">
                <a:ln>
                  <a:noFill/>
                </a:ln>
                <a:solidFill>
                  <a:srgbClr val="414042"/>
                </a:solidFill>
                <a:effectLst/>
                <a:uLnTx/>
                <a:uFillTx/>
                <a:latin typeface="Tahoma"/>
                <a:ea typeface="+mn-ea"/>
                <a:cs typeface="Tahoma"/>
              </a:rPr>
              <a:t>y</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65" normalizeH="0" baseline="0" noProof="0" dirty="0">
                <a:ln>
                  <a:noFill/>
                </a:ln>
                <a:solidFill>
                  <a:srgbClr val="414042"/>
                </a:solidFill>
                <a:effectLst/>
                <a:uLnTx/>
                <a:uFillTx/>
                <a:latin typeface="Tahoma"/>
                <a:ea typeface="+mn-ea"/>
                <a:cs typeface="Tahoma"/>
              </a:rPr>
              <a:t>f</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20"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to  </a:t>
            </a:r>
            <a:r>
              <a:rPr kumimoji="0" sz="614" b="0" i="0" u="none" strike="noStrike" kern="1200" cap="none" spc="-119" normalizeH="0" baseline="0" noProof="0" dirty="0">
                <a:ln>
                  <a:noFill/>
                </a:ln>
                <a:solidFill>
                  <a:srgbClr val="414042"/>
                </a:solidFill>
                <a:effectLst/>
                <a:uLnTx/>
                <a:uFillTx/>
                <a:latin typeface="Tahoma"/>
                <a:ea typeface="+mn-ea"/>
                <a:cs typeface="Tahoma"/>
              </a:rPr>
              <a:t>ad</a:t>
            </a:r>
            <a:r>
              <a:rPr kumimoji="0" sz="614" b="0" i="0" u="none" strike="noStrike" kern="1200" cap="none" spc="-123" normalizeH="0" baseline="0" noProof="0" dirty="0">
                <a:ln>
                  <a:noFill/>
                </a:ln>
                <a:solidFill>
                  <a:srgbClr val="414042"/>
                </a:solidFill>
                <a:effectLst/>
                <a:uLnTx/>
                <a:uFillTx/>
                <a:latin typeface="Tahoma"/>
                <a:ea typeface="+mn-ea"/>
                <a:cs typeface="Tahoma"/>
              </a:rPr>
              <a:t>d</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ss</a:t>
            </a:r>
            <a:r>
              <a:rPr kumimoji="0" sz="614" b="0" i="0" u="none" strike="noStrike" kern="1200" cap="none" spc="-68" normalizeH="0" baseline="0" noProof="0" dirty="0">
                <a:ln>
                  <a:noFill/>
                </a:ln>
                <a:solidFill>
                  <a:srgbClr val="414042"/>
                </a:solidFill>
                <a:effectLst/>
                <a:uLnTx/>
                <a:uFillTx/>
                <a:latin typeface="Tahoma"/>
                <a:ea typeface="+mn-ea"/>
                <a:cs typeface="Tahoma"/>
              </a:rPr>
              <a:t> t</a:t>
            </a:r>
            <a:r>
              <a:rPr kumimoji="0" sz="614" b="0" i="0" u="none" strike="noStrike" kern="1200" cap="none" spc="-123"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78" name="object 178"/>
          <p:cNvGrpSpPr/>
          <p:nvPr/>
        </p:nvGrpSpPr>
        <p:grpSpPr>
          <a:xfrm>
            <a:off x="8005328" y="5821072"/>
            <a:ext cx="992332" cy="574964"/>
            <a:chOff x="10572748" y="8537572"/>
            <a:chExt cx="1455420" cy="843280"/>
          </a:xfrm>
        </p:grpSpPr>
        <p:sp>
          <p:nvSpPr>
            <p:cNvPr id="179" name="object 179"/>
            <p:cNvSpPr/>
            <p:nvPr/>
          </p:nvSpPr>
          <p:spPr>
            <a:xfrm>
              <a:off x="10654030" y="8605519"/>
              <a:ext cx="1367790" cy="768985"/>
            </a:xfrm>
            <a:custGeom>
              <a:avLst/>
              <a:gdLst/>
              <a:ahLst/>
              <a:cxnLst/>
              <a:rect l="l" t="t" r="r" b="b"/>
              <a:pathLst>
                <a:path w="1367790" h="768984">
                  <a:moveTo>
                    <a:pt x="0" y="0"/>
                  </a:moveTo>
                  <a:lnTo>
                    <a:pt x="0" y="768984"/>
                  </a:lnTo>
                  <a:lnTo>
                    <a:pt x="1299210" y="768984"/>
                  </a:lnTo>
                  <a:lnTo>
                    <a:pt x="1367790" y="700404"/>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80" name="object 180"/>
            <p:cNvPicPr/>
            <p:nvPr/>
          </p:nvPicPr>
          <p:blipFill>
            <a:blip r:embed="rId5" cstate="print"/>
            <a:stretch>
              <a:fillRect/>
            </a:stretch>
          </p:blipFill>
          <p:spPr>
            <a:xfrm>
              <a:off x="10572748" y="8537572"/>
              <a:ext cx="160019" cy="160019"/>
            </a:xfrm>
            <a:prstGeom prst="rect">
              <a:avLst/>
            </a:prstGeom>
          </p:spPr>
        </p:pic>
      </p:grpSp>
      <p:sp>
        <p:nvSpPr>
          <p:cNvPr id="181" name="object 181"/>
          <p:cNvSpPr txBox="1"/>
          <p:nvPr/>
        </p:nvSpPr>
        <p:spPr>
          <a:xfrm>
            <a:off x="8134248" y="5935980"/>
            <a:ext cx="776720"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30" normalizeH="0" baseline="0" noProof="0" dirty="0">
                <a:ln>
                  <a:noFill/>
                </a:ln>
                <a:solidFill>
                  <a:srgbClr val="414042"/>
                </a:solidFill>
                <a:effectLst/>
                <a:uLnTx/>
                <a:uFillTx/>
                <a:latin typeface="Tahoma"/>
                <a:ea typeface="+mn-ea"/>
                <a:cs typeface="Tahoma"/>
              </a:rPr>
              <a:t>A</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75" normalizeH="0" baseline="0" noProof="0" dirty="0">
                <a:ln>
                  <a:noFill/>
                </a:ln>
                <a:solidFill>
                  <a:srgbClr val="414042"/>
                </a:solidFill>
                <a:effectLst/>
                <a:uLnTx/>
                <a:uFillTx/>
                <a:latin typeface="Tahoma"/>
                <a:ea typeface="+mn-ea"/>
                <a:cs typeface="Tahoma"/>
              </a:rPr>
              <a:t>t</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75" normalizeH="0" baseline="0" noProof="0" dirty="0">
                <a:ln>
                  <a:noFill/>
                </a:ln>
                <a:solidFill>
                  <a:srgbClr val="414042"/>
                </a:solidFill>
                <a:effectLst/>
                <a:uLnTx/>
                <a:uFillTx/>
                <a:latin typeface="Tahoma"/>
                <a:ea typeface="+mn-ea"/>
                <a:cs typeface="Tahoma"/>
              </a:rPr>
              <a:t>f</a:t>
            </a:r>
            <a:r>
              <a:rPr kumimoji="0" sz="614" b="0" i="0" u="none" strike="noStrike" kern="1200" cap="none" spc="-68" normalizeH="0" baseline="0" noProof="0" dirty="0">
                <a:ln>
                  <a:noFill/>
                </a:ln>
                <a:solidFill>
                  <a:srgbClr val="414042"/>
                </a:solidFill>
                <a:effectLst/>
                <a:uLnTx/>
                <a:uFillTx/>
                <a:latin typeface="Tahoma"/>
                <a:ea typeface="+mn-ea"/>
                <a:cs typeface="Tahoma"/>
              </a:rPr>
              <a:t>f</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2" normalizeH="0" baseline="0" noProof="0" dirty="0">
                <a:ln>
                  <a:noFill/>
                </a:ln>
                <a:solidFill>
                  <a:srgbClr val="414042"/>
                </a:solidFill>
                <a:effectLst/>
                <a:uLnTx/>
                <a:uFillTx/>
                <a:latin typeface="Tahoma"/>
                <a:ea typeface="+mn-ea"/>
                <a:cs typeface="Tahoma"/>
              </a:rPr>
              <a:t>ea</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99" normalizeH="0" baseline="0" noProof="0" dirty="0">
                <a:ln>
                  <a:noFill/>
                </a:ln>
                <a:solidFill>
                  <a:srgbClr val="414042"/>
                </a:solidFill>
                <a:effectLst/>
                <a:uLnTx/>
                <a:uFillTx/>
                <a:latin typeface="Tahoma"/>
                <a:ea typeface="+mn-ea"/>
                <a:cs typeface="Tahoma"/>
              </a:rPr>
              <a:t>ign</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85" normalizeH="0" baseline="0" noProof="0" dirty="0">
                <a:ln>
                  <a:noFill/>
                </a:ln>
                <a:solidFill>
                  <a:srgbClr val="414042"/>
                </a:solidFill>
                <a:effectLst/>
                <a:uLnTx/>
                <a:uFillTx/>
                <a:latin typeface="Tahoma"/>
                <a:ea typeface="+mn-ea"/>
                <a:cs typeface="Tahoma"/>
              </a:rPr>
              <a:t>r</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78" normalizeH="0" baseline="0" noProof="0" dirty="0">
                <a:ln>
                  <a:noFill/>
                </a:ln>
                <a:solidFill>
                  <a:srgbClr val="414042"/>
                </a:solidFill>
                <a:effectLst/>
                <a:uLnTx/>
                <a:uFillTx/>
                <a:latin typeface="Tahoma"/>
                <a:ea typeface="+mn-ea"/>
                <a:cs typeface="Tahoma"/>
              </a:rPr>
              <a:t>s-  </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30" normalizeH="0" baseline="0" noProof="0" dirty="0">
                <a:ln>
                  <a:noFill/>
                </a:ln>
                <a:solidFill>
                  <a:srgbClr val="414042"/>
                </a:solidFill>
                <a:effectLst/>
                <a:uLnTx/>
                <a:uFillTx/>
                <a:latin typeface="Tahoma"/>
                <a:ea typeface="+mn-ea"/>
                <a:cs typeface="Tahoma"/>
              </a:rPr>
              <a:t>d</a:t>
            </a:r>
            <a:r>
              <a:rPr kumimoji="0" sz="614" b="0" i="0" u="none" strike="noStrike" kern="1200" cap="none" spc="-95" normalizeH="0" baseline="0" noProof="0" dirty="0">
                <a:ln>
                  <a:noFill/>
                </a:ln>
                <a:solidFill>
                  <a:srgbClr val="414042"/>
                </a:solidFill>
                <a:effectLst/>
                <a:uLnTx/>
                <a:uFillTx/>
                <a:latin typeface="Tahoma"/>
                <a:ea typeface="+mn-ea"/>
                <a:cs typeface="Tahoma"/>
              </a:rPr>
              <a:t>er</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99" normalizeH="0" baseline="0" noProof="0" dirty="0">
                <a:ln>
                  <a:noFill/>
                </a:ln>
                <a:solidFill>
                  <a:srgbClr val="414042"/>
                </a:solidFill>
                <a:effectLst/>
                <a:uLnTx/>
                <a:uFillTx/>
                <a:latin typeface="Tahoma"/>
                <a:ea typeface="+mn-ea"/>
                <a:cs typeface="Tahoma"/>
              </a:rPr>
              <a:t>nt</a:t>
            </a:r>
            <a:r>
              <a:rPr kumimoji="0" sz="614" b="0" i="0" u="none" strike="noStrike" kern="1200" cap="none" spc="-44" normalizeH="0" baseline="0" noProof="0" dirty="0">
                <a:ln>
                  <a:noFill/>
                </a:ln>
                <a:solidFill>
                  <a:srgbClr val="414042"/>
                </a:solidFill>
                <a:effectLst/>
                <a:uLnTx/>
                <a:uFillTx/>
                <a:latin typeface="Tahoma"/>
                <a:ea typeface="+mn-ea"/>
                <a:cs typeface="Tahoma"/>
              </a:rPr>
              <a:t>’</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b</a:t>
            </a:r>
            <a:r>
              <a:rPr kumimoji="0" sz="614" b="0" i="0" u="none" strike="noStrike" kern="1200" cap="none" spc="-116" normalizeH="0" baseline="0" noProof="0" dirty="0">
                <a:ln>
                  <a:noFill/>
                </a:ln>
                <a:solidFill>
                  <a:srgbClr val="414042"/>
                </a:solidFill>
                <a:effectLst/>
                <a:uLnTx/>
                <a:uFillTx/>
                <a:latin typeface="Tahoma"/>
                <a:ea typeface="+mn-ea"/>
                <a:cs typeface="Tahoma"/>
              </a:rPr>
              <a:t>ed</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b</a:t>
            </a:r>
            <a:r>
              <a:rPr kumimoji="0" sz="614" b="0" i="0" u="none" strike="noStrike" kern="1200" cap="none" spc="-112" normalizeH="0" baseline="0" noProof="0" dirty="0">
                <a:ln>
                  <a:noFill/>
                </a:ln>
                <a:solidFill>
                  <a:srgbClr val="414042"/>
                </a:solidFill>
                <a:effectLst/>
                <a:uLnTx/>
                <a:uFillTx/>
                <a:latin typeface="Tahoma"/>
                <a:ea typeface="+mn-ea"/>
                <a:cs typeface="Tahoma"/>
              </a:rPr>
              <a:t>ased</a:t>
            </a:r>
            <a:r>
              <a:rPr kumimoji="0" sz="614" b="0" i="0" u="none" strike="noStrike" kern="1200" cap="none" spc="-78"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85" normalizeH="0" baseline="0" noProof="0" dirty="0">
                <a:ln>
                  <a:noFill/>
                </a:ln>
                <a:solidFill>
                  <a:srgbClr val="414042"/>
                </a:solidFill>
                <a:effectLst/>
                <a:uLnTx/>
                <a:uFillTx/>
                <a:latin typeface="Tahoma"/>
                <a:ea typeface="+mn-ea"/>
                <a:cs typeface="Tahoma"/>
              </a:rPr>
              <a:t>n  </a:t>
            </a:r>
            <a:r>
              <a:rPr kumimoji="0" sz="614" b="0" i="0" u="none" strike="noStrike" kern="1200" cap="none" spc="-102" normalizeH="0" baseline="0" noProof="0" dirty="0">
                <a:ln>
                  <a:noFill/>
                </a:ln>
                <a:solidFill>
                  <a:srgbClr val="414042"/>
                </a:solidFill>
                <a:effectLst/>
                <a:uLnTx/>
                <a:uFillTx/>
                <a:latin typeface="Tahoma"/>
                <a:ea typeface="+mn-ea"/>
                <a:cs typeface="Tahoma"/>
              </a:rPr>
              <a:t>another</a:t>
            </a:r>
            <a:r>
              <a:rPr kumimoji="0" sz="614" b="0" i="0" u="none" strike="noStrike" kern="1200" cap="none" spc="-82" normalizeH="0" baseline="0" noProof="0" dirty="0">
                <a:ln>
                  <a:noFill/>
                </a:ln>
                <a:solidFill>
                  <a:srgbClr val="414042"/>
                </a:solidFill>
                <a:effectLst/>
                <a:uLnTx/>
                <a:uFillTx/>
                <a:latin typeface="Tahoma"/>
                <a:ea typeface="+mn-ea"/>
                <a:cs typeface="Tahoma"/>
              </a:rPr>
              <a:t> client’s</a:t>
            </a:r>
            <a:r>
              <a:rPr kumimoji="0" sz="614" b="0" i="0" u="none" strike="noStrike" kern="1200" cap="none" spc="-85" normalizeH="0" baseline="0" noProof="0" dirty="0">
                <a:ln>
                  <a:noFill/>
                </a:ln>
                <a:solidFill>
                  <a:srgbClr val="414042"/>
                </a:solidFill>
                <a:effectLst/>
                <a:uLnTx/>
                <a:uFillTx/>
                <a:latin typeface="Tahoma"/>
                <a:ea typeface="+mn-ea"/>
                <a:cs typeface="Tahoma"/>
              </a:rPr>
              <a:t> </a:t>
            </a:r>
            <a:r>
              <a:rPr kumimoji="0" sz="614" b="0" i="0" u="none" strike="noStrike" kern="1200" cap="none" spc="-99" normalizeH="0" baseline="0" noProof="0" dirty="0">
                <a:ln>
                  <a:noFill/>
                </a:ln>
                <a:solidFill>
                  <a:srgbClr val="414042"/>
                </a:solidFill>
                <a:effectLst/>
                <a:uLnTx/>
                <a:uFillTx/>
                <a:latin typeface="Tahoma"/>
                <a:ea typeface="+mn-ea"/>
                <a:cs typeface="Tahoma"/>
              </a:rPr>
              <a:t>complaint</a:t>
            </a:r>
            <a:r>
              <a:rPr kumimoji="0" sz="614" b="0" i="0" u="none" strike="noStrike" kern="1200" cap="none" spc="-85" normalizeH="0" baseline="0" noProof="0" dirty="0">
                <a:ln>
                  <a:noFill/>
                </a:ln>
                <a:solidFill>
                  <a:srgbClr val="414042"/>
                </a:solidFill>
                <a:effectLst/>
                <a:uLnTx/>
                <a:uFillTx/>
                <a:latin typeface="Tahoma"/>
                <a:ea typeface="+mn-ea"/>
                <a:cs typeface="Tahoma"/>
              </a:rPr>
              <a:t> </a:t>
            </a:r>
            <a:r>
              <a:rPr kumimoji="0" sz="614" b="0" i="0" u="none" strike="noStrike" kern="1200" cap="none" spc="-89" normalizeH="0" baseline="0" noProof="0" dirty="0">
                <a:ln>
                  <a:noFill/>
                </a:ln>
                <a:solidFill>
                  <a:srgbClr val="414042"/>
                </a:solidFill>
                <a:effectLst/>
                <a:uLnTx/>
                <a:uFillTx/>
                <a:latin typeface="Tahoma"/>
                <a:ea typeface="+mn-ea"/>
                <a:cs typeface="Tahoma"/>
              </a:rPr>
              <a:t>related </a:t>
            </a:r>
            <a:r>
              <a:rPr kumimoji="0" sz="614" b="0" i="0" u="none" strike="noStrike" kern="1200" cap="none" spc="-181"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so</a:t>
            </a:r>
            <a:r>
              <a:rPr kumimoji="0" sz="614" b="0" i="0" u="none" strike="noStrike" kern="1200" cap="none" spc="-44" normalizeH="0" baseline="0" noProof="0" dirty="0">
                <a:ln>
                  <a:noFill/>
                </a:ln>
                <a:solidFill>
                  <a:srgbClr val="414042"/>
                </a:solidFill>
                <a:effectLst/>
                <a:uLnTx/>
                <a:uFillTx/>
                <a:latin typeface="Tahoma"/>
                <a:ea typeface="+mn-ea"/>
                <a:cs typeface="Tahoma"/>
              </a:rPr>
              <a:t>l</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109" normalizeH="0" baseline="0" noProof="0" dirty="0">
                <a:ln>
                  <a:noFill/>
                </a:ln>
                <a:solidFill>
                  <a:srgbClr val="414042"/>
                </a:solidFill>
                <a:effectLst/>
                <a:uLnTx/>
                <a:uFillTx/>
                <a:latin typeface="Tahoma"/>
                <a:ea typeface="+mn-ea"/>
                <a:cs typeface="Tahoma"/>
              </a:rPr>
              <a:t>y</a:t>
            </a:r>
            <a:r>
              <a:rPr kumimoji="0" sz="614" b="0" i="0" u="none" strike="noStrike" kern="1200" cap="none" spc="-65"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19" normalizeH="0" baseline="0" noProof="0" dirty="0">
                <a:ln>
                  <a:noFill/>
                </a:ln>
                <a:solidFill>
                  <a:srgbClr val="414042"/>
                </a:solidFill>
                <a:effectLst/>
                <a:uLnTx/>
                <a:uFillTx/>
                <a:latin typeface="Tahoma"/>
                <a:ea typeface="+mn-ea"/>
                <a:cs typeface="Tahoma"/>
              </a:rPr>
              <a:t>o</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g</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12" normalizeH="0" baseline="0" noProof="0" dirty="0">
                <a:ln>
                  <a:noFill/>
                </a:ln>
                <a:solidFill>
                  <a:srgbClr val="414042"/>
                </a:solidFill>
                <a:effectLst/>
                <a:uLnTx/>
                <a:uFillTx/>
                <a:latin typeface="Tahoma"/>
                <a:ea typeface="+mn-ea"/>
                <a:cs typeface="Tahoma"/>
              </a:rPr>
              <a:t>x</a:t>
            </a:r>
            <a:r>
              <a:rPr kumimoji="0" sz="614" b="0" i="0" u="none" strike="noStrike" kern="1200" cap="none" spc="-130" normalizeH="0" baseline="0" noProof="0" dirty="0">
                <a:ln>
                  <a:noFill/>
                </a:ln>
                <a:solidFill>
                  <a:srgbClr val="414042"/>
                </a:solidFill>
                <a:effectLst/>
                <a:uLnTx/>
                <a:uFillTx/>
                <a:latin typeface="Tahoma"/>
                <a:ea typeface="+mn-ea"/>
                <a:cs typeface="Tahoma"/>
              </a:rPr>
              <a:t>p</a:t>
            </a:r>
            <a:r>
              <a:rPr kumimoji="0" sz="614" b="0" i="0" u="none" strike="noStrike" kern="1200" cap="none" spc="-75" normalizeH="0" baseline="0" noProof="0" dirty="0">
                <a:ln>
                  <a:noFill/>
                </a:ln>
                <a:solidFill>
                  <a:srgbClr val="414042"/>
                </a:solidFill>
                <a:effectLst/>
                <a:uLnTx/>
                <a:uFillTx/>
                <a:latin typeface="Tahoma"/>
                <a:ea typeface="+mn-ea"/>
                <a:cs typeface="Tahoma"/>
              </a:rPr>
              <a:t>r</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65" normalizeH="0" baseline="0" noProof="0" dirty="0">
                <a:ln>
                  <a:noFill/>
                </a:ln>
                <a:solidFill>
                  <a:srgbClr val="414042"/>
                </a:solidFill>
                <a:effectLst/>
                <a:uLnTx/>
                <a:uFillTx/>
                <a:latin typeface="Tahoma"/>
                <a:ea typeface="+mn-ea"/>
                <a:cs typeface="Tahoma"/>
              </a:rPr>
              <a:t>.</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grpSp>
        <p:nvGrpSpPr>
          <p:cNvPr id="182" name="object 182"/>
          <p:cNvGrpSpPr/>
          <p:nvPr/>
        </p:nvGrpSpPr>
        <p:grpSpPr>
          <a:xfrm>
            <a:off x="9049614" y="5821072"/>
            <a:ext cx="990600" cy="574964"/>
            <a:chOff x="12104367" y="8537572"/>
            <a:chExt cx="1452880" cy="843280"/>
          </a:xfrm>
        </p:grpSpPr>
        <p:sp>
          <p:nvSpPr>
            <p:cNvPr id="183" name="object 183"/>
            <p:cNvSpPr/>
            <p:nvPr/>
          </p:nvSpPr>
          <p:spPr>
            <a:xfrm>
              <a:off x="12183110" y="8605519"/>
              <a:ext cx="1367790" cy="768985"/>
            </a:xfrm>
            <a:custGeom>
              <a:avLst/>
              <a:gdLst/>
              <a:ahLst/>
              <a:cxnLst/>
              <a:rect l="l" t="t" r="r" b="b"/>
              <a:pathLst>
                <a:path w="1367790" h="768984">
                  <a:moveTo>
                    <a:pt x="0" y="0"/>
                  </a:moveTo>
                  <a:lnTo>
                    <a:pt x="0" y="768984"/>
                  </a:lnTo>
                  <a:lnTo>
                    <a:pt x="1299210" y="768984"/>
                  </a:lnTo>
                  <a:lnTo>
                    <a:pt x="1367790" y="700404"/>
                  </a:lnTo>
                  <a:lnTo>
                    <a:pt x="1367790" y="0"/>
                  </a:lnTo>
                  <a:lnTo>
                    <a:pt x="0" y="0"/>
                  </a:lnTo>
                  <a:close/>
                </a:path>
              </a:pathLst>
            </a:custGeom>
            <a:ln w="12700">
              <a:solidFill>
                <a:srgbClr val="C6C7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dirty="0">
                <a:ln>
                  <a:noFill/>
                </a:ln>
                <a:solidFill>
                  <a:prstClr val="black"/>
                </a:solidFill>
                <a:effectLst/>
                <a:uLnTx/>
                <a:uFillTx/>
                <a:latin typeface="Arial "/>
                <a:ea typeface="+mn-ea"/>
                <a:cs typeface="+mn-cs"/>
              </a:endParaRPr>
            </a:p>
          </p:txBody>
        </p:sp>
        <p:pic>
          <p:nvPicPr>
            <p:cNvPr id="184" name="object 184"/>
            <p:cNvPicPr/>
            <p:nvPr/>
          </p:nvPicPr>
          <p:blipFill>
            <a:blip r:embed="rId6" cstate="print"/>
            <a:stretch>
              <a:fillRect/>
            </a:stretch>
          </p:blipFill>
          <p:spPr>
            <a:xfrm>
              <a:off x="12104367" y="8537572"/>
              <a:ext cx="160019" cy="160019"/>
            </a:xfrm>
            <a:prstGeom prst="rect">
              <a:avLst/>
            </a:prstGeom>
          </p:spPr>
        </p:pic>
      </p:grpSp>
      <p:sp>
        <p:nvSpPr>
          <p:cNvPr id="185" name="object 185"/>
          <p:cNvSpPr txBox="1"/>
          <p:nvPr/>
        </p:nvSpPr>
        <p:spPr>
          <a:xfrm>
            <a:off x="9177546" y="5935980"/>
            <a:ext cx="765897" cy="386359"/>
          </a:xfrm>
          <a:prstGeom prst="rect">
            <a:avLst/>
          </a:prstGeom>
        </p:spPr>
        <p:txBody>
          <a:bodyPr vert="horz" wrap="square" lIns="0" tIns="8226" rIns="0" bIns="0" rtlCol="0">
            <a:spAutoFit/>
          </a:bodyPr>
          <a:lstStyle/>
          <a:p>
            <a:pPr marL="8659" marR="3464" lvl="0" indent="0" algn="l" defTabSz="914400" rtl="0" eaLnBrk="1" fontAlgn="auto" latinLnBrk="0" hangingPunct="1">
              <a:lnSpc>
                <a:spcPct val="100400"/>
              </a:lnSpc>
              <a:spcBef>
                <a:spcPts val="65"/>
              </a:spcBef>
              <a:spcAft>
                <a:spcPts val="0"/>
              </a:spcAft>
              <a:buClrTx/>
              <a:buSzTx/>
              <a:buFontTx/>
              <a:buNone/>
              <a:tabLst/>
              <a:defRPr/>
            </a:pPr>
            <a:r>
              <a:rPr kumimoji="0" sz="614" b="0" i="0" u="none" strike="noStrike" kern="1200" cap="none" spc="-109" normalizeH="0" baseline="0" noProof="0" dirty="0">
                <a:ln>
                  <a:noFill/>
                </a:ln>
                <a:solidFill>
                  <a:srgbClr val="414042"/>
                </a:solidFill>
                <a:effectLst/>
                <a:uLnTx/>
                <a:uFillTx/>
                <a:latin typeface="Tahoma"/>
                <a:ea typeface="+mn-ea"/>
                <a:cs typeface="Tahoma"/>
              </a:rPr>
              <a:t>A</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staf</a:t>
            </a:r>
            <a:r>
              <a:rPr kumimoji="0" sz="614" b="0" i="0" u="none" strike="noStrike" kern="1200" cap="none" spc="-58" normalizeH="0" baseline="0" noProof="0" dirty="0">
                <a:ln>
                  <a:noFill/>
                </a:ln>
                <a:solidFill>
                  <a:srgbClr val="414042"/>
                </a:solidFill>
                <a:effectLst/>
                <a:uLnTx/>
                <a:uFillTx/>
                <a:latin typeface="Tahoma"/>
                <a:ea typeface="+mn-ea"/>
                <a:cs typeface="Tahoma"/>
              </a:rPr>
              <a:t>f</a:t>
            </a:r>
            <a:r>
              <a:rPr kumimoji="0" sz="614" b="0" i="0" u="none" strike="noStrike" kern="1200" cap="none" spc="-72"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pe</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89" normalizeH="0" baseline="0" noProof="0" dirty="0">
                <a:ln>
                  <a:noFill/>
                </a:ln>
                <a:solidFill>
                  <a:srgbClr val="414042"/>
                </a:solidFill>
                <a:effectLst/>
                <a:uLnTx/>
                <a:uFillTx/>
                <a:latin typeface="Tahoma"/>
                <a:ea typeface="+mn-ea"/>
                <a:cs typeface="Tahoma"/>
              </a:rPr>
              <a:t>s</a:t>
            </a:r>
            <a:r>
              <a:rPr kumimoji="0" sz="614" b="0" i="0" u="none" strike="noStrike" kern="1200" cap="none" spc="-109" normalizeH="0" baseline="0" noProof="0" dirty="0">
                <a:ln>
                  <a:noFill/>
                </a:ln>
                <a:solidFill>
                  <a:srgbClr val="414042"/>
                </a:solidFill>
                <a:effectLst/>
                <a:uLnTx/>
                <a:uFillTx/>
                <a:latin typeface="Tahoma"/>
                <a:ea typeface="+mn-ea"/>
                <a:cs typeface="Tahoma"/>
              </a:rPr>
              <a:t>o</a:t>
            </a:r>
            <a:r>
              <a:rPr kumimoji="0" sz="614" b="0" i="0" u="none" strike="noStrike" kern="1200" cap="none" spc="-99" normalizeH="0" baseline="0" noProof="0" dirty="0">
                <a:ln>
                  <a:noFill/>
                </a:ln>
                <a:solidFill>
                  <a:srgbClr val="414042"/>
                </a:solidFill>
                <a:effectLst/>
                <a:uLnTx/>
                <a:uFillTx/>
                <a:latin typeface="Tahoma"/>
                <a:ea typeface="+mn-ea"/>
                <a:cs typeface="Tahoma"/>
              </a:rPr>
              <a:t>n</a:t>
            </a:r>
            <a:r>
              <a:rPr kumimoji="0" sz="614" b="0" i="0" u="none" strike="noStrike" kern="1200" cap="none" spc="-68" normalizeH="0" baseline="0" noProof="0" dirty="0">
                <a:ln>
                  <a:noFill/>
                </a:ln>
                <a:solidFill>
                  <a:srgbClr val="414042"/>
                </a:solidFill>
                <a:effectLst/>
                <a:uLnTx/>
                <a:uFillTx/>
                <a:latin typeface="Tahoma"/>
                <a:ea typeface="+mn-ea"/>
                <a:cs typeface="Tahoma"/>
              </a:rPr>
              <a:t> </a:t>
            </a:r>
            <a:r>
              <a:rPr kumimoji="0" sz="614" b="0" i="0" u="none" strike="noStrike" kern="1200" cap="none" spc="-85" normalizeH="0" baseline="0" noProof="0" dirty="0">
                <a:ln>
                  <a:noFill/>
                </a:ln>
                <a:solidFill>
                  <a:srgbClr val="414042"/>
                </a:solidFill>
                <a:effectLst/>
                <a:uLnTx/>
                <a:uFillTx/>
                <a:latin typeface="Tahoma"/>
                <a:ea typeface="+mn-ea"/>
                <a:cs typeface="Tahoma"/>
              </a:rPr>
              <a:t>fa</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37" normalizeH="0" baseline="0" noProof="0" dirty="0">
                <a:ln>
                  <a:noFill/>
                </a:ln>
                <a:solidFill>
                  <a:srgbClr val="414042"/>
                </a:solidFill>
                <a:effectLst/>
                <a:uLnTx/>
                <a:uFillTx/>
                <a:latin typeface="Tahoma"/>
                <a:ea typeface="+mn-ea"/>
                <a:cs typeface="Tahoma"/>
              </a:rPr>
              <a:t>l</a:t>
            </a:r>
            <a:r>
              <a:rPr kumimoji="0" sz="614" b="0" i="0" u="none" strike="noStrike" kern="1200" cap="none" spc="-82" normalizeH="0" baseline="0" noProof="0" dirty="0">
                <a:ln>
                  <a:noFill/>
                </a:ln>
                <a:solidFill>
                  <a:srgbClr val="414042"/>
                </a:solidFill>
                <a:effectLst/>
                <a:uLnTx/>
                <a:uFillTx/>
                <a:latin typeface="Tahoma"/>
                <a:ea typeface="+mn-ea"/>
                <a:cs typeface="Tahoma"/>
              </a:rPr>
              <a:t>s</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99" normalizeH="0" baseline="0" noProof="0" dirty="0">
                <a:ln>
                  <a:noFill/>
                </a:ln>
                <a:solidFill>
                  <a:srgbClr val="414042"/>
                </a:solidFill>
                <a:effectLst/>
                <a:uLnTx/>
                <a:uFillTx/>
                <a:latin typeface="Tahoma"/>
                <a:ea typeface="+mn-ea"/>
                <a:cs typeface="Tahoma"/>
              </a:rPr>
              <a:t>o</a:t>
            </a:r>
            <a:r>
              <a:rPr kumimoji="0" sz="614" b="0" i="0" u="none" strike="noStrike" kern="1200" cap="none" spc="-61" normalizeH="0" baseline="0" noProof="0" dirty="0">
                <a:ln>
                  <a:noFill/>
                </a:ln>
                <a:solidFill>
                  <a:srgbClr val="414042"/>
                </a:solidFill>
                <a:effectLst/>
                <a:uLnTx/>
                <a:uFillTx/>
                <a:latin typeface="Tahoma"/>
                <a:ea typeface="+mn-ea"/>
                <a:cs typeface="Tahoma"/>
              </a:rPr>
              <a:t> </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99" normalizeH="0" baseline="0" noProof="0" dirty="0">
                <a:ln>
                  <a:noFill/>
                </a:ln>
                <a:solidFill>
                  <a:srgbClr val="414042"/>
                </a:solidFill>
                <a:effectLst/>
                <a:uLnTx/>
                <a:uFillTx/>
                <a:latin typeface="Tahoma"/>
                <a:ea typeface="+mn-ea"/>
                <a:cs typeface="Tahoma"/>
              </a:rPr>
              <a:t>n</a:t>
            </a:r>
            <a:r>
              <a:rPr kumimoji="0" sz="614" b="0" i="0" u="none" strike="noStrike" kern="1200" cap="none" spc="-89" normalizeH="0" baseline="0" noProof="0" dirty="0">
                <a:ln>
                  <a:noFill/>
                </a:ln>
                <a:solidFill>
                  <a:srgbClr val="414042"/>
                </a:solidFill>
                <a:effectLst/>
                <a:uLnTx/>
                <a:uFillTx/>
                <a:latin typeface="Tahoma"/>
                <a:ea typeface="+mn-ea"/>
                <a:cs typeface="Tahoma"/>
              </a:rPr>
              <a:t>te</a:t>
            </a:r>
            <a:r>
              <a:rPr kumimoji="0" sz="614" b="0" i="0" u="none" strike="noStrike" kern="1200" cap="none" spc="-68" normalizeH="0" baseline="0" noProof="0" dirty="0">
                <a:ln>
                  <a:noFill/>
                </a:ln>
                <a:solidFill>
                  <a:srgbClr val="414042"/>
                </a:solidFill>
                <a:effectLst/>
                <a:uLnTx/>
                <a:uFillTx/>
                <a:latin typeface="Tahoma"/>
                <a:ea typeface="+mn-ea"/>
                <a:cs typeface="Tahoma"/>
              </a:rPr>
              <a:t>r</a:t>
            </a:r>
            <a:r>
              <a:rPr kumimoji="0" sz="614" b="0" i="0" u="none" strike="noStrike" kern="1200" cap="none" spc="-89" normalizeH="0" baseline="0" noProof="0" dirty="0">
                <a:ln>
                  <a:noFill/>
                </a:ln>
                <a:solidFill>
                  <a:srgbClr val="414042"/>
                </a:solidFill>
                <a:effectLst/>
                <a:uLnTx/>
                <a:uFillTx/>
                <a:latin typeface="Tahoma"/>
                <a:ea typeface="+mn-ea"/>
                <a:cs typeface="Tahoma"/>
              </a:rPr>
              <a:t>v</a:t>
            </a:r>
            <a:r>
              <a:rPr kumimoji="0" sz="614" b="0" i="0" u="none" strike="noStrike" kern="1200" cap="none" spc="-106" normalizeH="0" baseline="0" noProof="0" dirty="0">
                <a:ln>
                  <a:noFill/>
                </a:ln>
                <a:solidFill>
                  <a:srgbClr val="414042"/>
                </a:solidFill>
                <a:effectLst/>
                <a:uLnTx/>
                <a:uFillTx/>
                <a:latin typeface="Tahoma"/>
                <a:ea typeface="+mn-ea"/>
                <a:cs typeface="Tahoma"/>
              </a:rPr>
              <a:t>e</a:t>
            </a:r>
            <a:r>
              <a:rPr kumimoji="0" sz="614" b="0" i="0" u="none" strike="noStrike" kern="1200" cap="none" spc="-78" normalizeH="0" baseline="0" noProof="0" dirty="0">
                <a:ln>
                  <a:noFill/>
                </a:ln>
                <a:solidFill>
                  <a:srgbClr val="414042"/>
                </a:solidFill>
                <a:effectLst/>
                <a:uLnTx/>
                <a:uFillTx/>
                <a:latin typeface="Tahoma"/>
                <a:ea typeface="+mn-ea"/>
                <a:cs typeface="Tahoma"/>
              </a:rPr>
              <a:t>ne  </a:t>
            </a:r>
            <a:r>
              <a:rPr kumimoji="0" sz="614" b="0" i="0" u="none" strike="noStrike" kern="1200" cap="none" spc="-143" normalizeH="0" baseline="0" noProof="0" dirty="0">
                <a:ln>
                  <a:noFill/>
                </a:ln>
                <a:solidFill>
                  <a:srgbClr val="414042"/>
                </a:solidFill>
                <a:effectLst/>
                <a:uLnTx/>
                <a:uFillTx/>
                <a:latin typeface="Tahoma"/>
                <a:ea typeface="+mn-ea"/>
                <a:cs typeface="Tahoma"/>
              </a:rPr>
              <a:t>wh</a:t>
            </a:r>
            <a:r>
              <a:rPr kumimoji="0" sz="614" b="0" i="0" u="none" strike="noStrike" kern="1200" cap="none" spc="-116" normalizeH="0" baseline="0" noProof="0" dirty="0">
                <a:ln>
                  <a:noFill/>
                </a:ln>
                <a:solidFill>
                  <a:srgbClr val="414042"/>
                </a:solidFill>
                <a:effectLst/>
                <a:uLnTx/>
                <a:uFillTx/>
                <a:latin typeface="Tahoma"/>
                <a:ea typeface="+mn-ea"/>
                <a:cs typeface="Tahoma"/>
              </a:rPr>
              <a:t>en</a:t>
            </a:r>
            <a:r>
              <a:rPr kumimoji="0" sz="614" b="0" i="0" u="none" strike="noStrike" kern="1200" cap="none" spc="-58" normalizeH="0" baseline="0" noProof="0" dirty="0">
                <a:ln>
                  <a:noFill/>
                </a:ln>
                <a:solidFill>
                  <a:srgbClr val="414042"/>
                </a:solidFill>
                <a:effectLst/>
                <a:uLnTx/>
                <a:uFillTx/>
                <a:latin typeface="Tahoma"/>
                <a:ea typeface="+mn-ea"/>
                <a:cs typeface="Tahoma"/>
              </a:rPr>
              <a:t> </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51" normalizeH="0" baseline="0" noProof="0" dirty="0">
                <a:ln>
                  <a:noFill/>
                </a:ln>
                <a:solidFill>
                  <a:srgbClr val="414042"/>
                </a:solidFill>
                <a:effectLst/>
                <a:uLnTx/>
                <a:uFillTx/>
                <a:latin typeface="Tahoma"/>
                <a:ea typeface="+mn-ea"/>
                <a:cs typeface="Tahoma"/>
              </a:rPr>
              <a:t> </a:t>
            </a:r>
            <a:r>
              <a:rPr kumimoji="0" sz="614" b="0" i="0" u="none" strike="noStrike" kern="1200" cap="none" spc="-106" normalizeH="0" baseline="0" noProof="0" dirty="0">
                <a:ln>
                  <a:noFill/>
                </a:ln>
                <a:solidFill>
                  <a:srgbClr val="414042"/>
                </a:solidFill>
                <a:effectLst/>
                <a:uLnTx/>
                <a:uFillTx/>
                <a:latin typeface="Tahoma"/>
                <a:ea typeface="+mn-ea"/>
                <a:cs typeface="Tahoma"/>
              </a:rPr>
              <a:t>c</a:t>
            </a:r>
            <a:r>
              <a:rPr kumimoji="0" sz="614" b="0" i="0" u="none" strike="noStrike" kern="1200" cap="none" spc="-55" normalizeH="0" baseline="0" noProof="0" dirty="0">
                <a:ln>
                  <a:noFill/>
                </a:ln>
                <a:solidFill>
                  <a:srgbClr val="414042"/>
                </a:solidFill>
                <a:effectLst/>
                <a:uLnTx/>
                <a:uFillTx/>
                <a:latin typeface="Tahoma"/>
                <a:ea typeface="+mn-ea"/>
                <a:cs typeface="Tahoma"/>
              </a:rPr>
              <a:t>l</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30" normalizeH="0" baseline="0" noProof="0" dirty="0">
                <a:ln>
                  <a:noFill/>
                </a:ln>
                <a:solidFill>
                  <a:srgbClr val="414042"/>
                </a:solidFill>
                <a:effectLst/>
                <a:uLnTx/>
                <a:uFillTx/>
                <a:latin typeface="Tahoma"/>
                <a:ea typeface="+mn-ea"/>
                <a:cs typeface="Tahoma"/>
              </a:rPr>
              <a:t>n</a:t>
            </a:r>
            <a:r>
              <a:rPr kumimoji="0" sz="614" b="0" i="0" u="none" strike="noStrike" kern="1200" cap="none" spc="-72" normalizeH="0" baseline="0" noProof="0" dirty="0">
                <a:ln>
                  <a:noFill/>
                </a:ln>
                <a:solidFill>
                  <a:srgbClr val="414042"/>
                </a:solidFill>
                <a:effectLst/>
                <a:uLnTx/>
                <a:uFillTx/>
                <a:latin typeface="Tahoma"/>
                <a:ea typeface="+mn-ea"/>
                <a:cs typeface="Tahoma"/>
              </a:rPr>
              <a:t>t</a:t>
            </a:r>
            <a:r>
              <a:rPr kumimoji="0" sz="614" b="0" i="0" u="none" strike="noStrike" kern="1200" cap="none" spc="-48" normalizeH="0" baseline="0" noProof="0" dirty="0">
                <a:ln>
                  <a:noFill/>
                </a:ln>
                <a:solidFill>
                  <a:srgbClr val="414042"/>
                </a:solidFill>
                <a:effectLst/>
                <a:uLnTx/>
                <a:uFillTx/>
                <a:latin typeface="Tahoma"/>
                <a:ea typeface="+mn-ea"/>
                <a:cs typeface="Tahoma"/>
              </a:rPr>
              <a:t> </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44" normalizeH="0" baseline="0" noProof="0" dirty="0">
                <a:ln>
                  <a:noFill/>
                </a:ln>
                <a:solidFill>
                  <a:srgbClr val="414042"/>
                </a:solidFill>
                <a:effectLst/>
                <a:uLnTx/>
                <a:uFillTx/>
                <a:latin typeface="Tahoma"/>
                <a:ea typeface="+mn-ea"/>
                <a:cs typeface="Tahoma"/>
              </a:rPr>
              <a:t> </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95" normalizeH="0" baseline="0" noProof="0" dirty="0">
                <a:ln>
                  <a:noFill/>
                </a:ln>
                <a:solidFill>
                  <a:srgbClr val="414042"/>
                </a:solidFill>
                <a:effectLst/>
                <a:uLnTx/>
                <a:uFillTx/>
                <a:latin typeface="Tahoma"/>
                <a:ea typeface="+mn-ea"/>
                <a:cs typeface="Tahoma"/>
              </a:rPr>
              <a:t>ar</a:t>
            </a:r>
            <a:r>
              <a:rPr kumimoji="0" sz="614" b="0" i="0" u="none" strike="noStrike" kern="1200" cap="none" spc="-119" normalizeH="0" baseline="0" noProof="0" dirty="0">
                <a:ln>
                  <a:noFill/>
                </a:ln>
                <a:solidFill>
                  <a:srgbClr val="414042"/>
                </a:solidFill>
                <a:effectLst/>
                <a:uLnTx/>
                <a:uFillTx/>
                <a:latin typeface="Tahoma"/>
                <a:ea typeface="+mn-ea"/>
                <a:cs typeface="Tahoma"/>
              </a:rPr>
              <a:t>a</a:t>
            </a:r>
            <a:r>
              <a:rPr kumimoji="0" sz="614" b="0" i="0" u="none" strike="noStrike" kern="1200" cap="none" spc="-95" normalizeH="0" baseline="0" noProof="0" dirty="0">
                <a:ln>
                  <a:noFill/>
                </a:ln>
                <a:solidFill>
                  <a:srgbClr val="414042"/>
                </a:solidFill>
                <a:effectLst/>
                <a:uLnTx/>
                <a:uFillTx/>
                <a:latin typeface="Tahoma"/>
                <a:ea typeface="+mn-ea"/>
                <a:cs typeface="Tahoma"/>
              </a:rPr>
              <a:t>s</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44" normalizeH="0" baseline="0" noProof="0" dirty="0">
                <a:ln>
                  <a:noFill/>
                </a:ln>
                <a:solidFill>
                  <a:srgbClr val="414042"/>
                </a:solidFill>
                <a:effectLst/>
                <a:uLnTx/>
                <a:uFillTx/>
                <a:latin typeface="Tahoma"/>
                <a:ea typeface="+mn-ea"/>
                <a:cs typeface="Tahoma"/>
              </a:rPr>
              <a:t>i</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85" normalizeH="0" baseline="0" noProof="0" dirty="0">
                <a:ln>
                  <a:noFill/>
                </a:ln>
                <a:solidFill>
                  <a:srgbClr val="414042"/>
                </a:solidFill>
                <a:effectLst/>
                <a:uLnTx/>
                <a:uFillTx/>
                <a:latin typeface="Tahoma"/>
                <a:ea typeface="+mn-ea"/>
                <a:cs typeface="Tahoma"/>
              </a:rPr>
              <a:t>g  </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84" normalizeH="0" baseline="0" noProof="0" dirty="0">
                <a:ln>
                  <a:noFill/>
                </a:ln>
                <a:solidFill>
                  <a:srgbClr val="414042"/>
                </a:solidFill>
                <a:effectLst/>
                <a:uLnTx/>
                <a:uFillTx/>
                <a:latin typeface="Tahoma"/>
                <a:ea typeface="+mn-ea"/>
                <a:cs typeface="Tahoma"/>
              </a:rPr>
              <a:t>m</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23" normalizeH="0" baseline="0" noProof="0" dirty="0">
                <a:ln>
                  <a:noFill/>
                </a:ln>
                <a:solidFill>
                  <a:srgbClr val="414042"/>
                </a:solidFill>
                <a:effectLst/>
                <a:uLnTx/>
                <a:uFillTx/>
                <a:latin typeface="Tahoma"/>
                <a:ea typeface="+mn-ea"/>
                <a:cs typeface="Tahoma"/>
              </a:rPr>
              <a:t>b</a:t>
            </a:r>
            <a:r>
              <a:rPr kumimoji="0" sz="614" b="0" i="0" u="none" strike="noStrike" kern="1200" cap="none" spc="-112" normalizeH="0" baseline="0" noProof="0" dirty="0">
                <a:ln>
                  <a:noFill/>
                </a:ln>
                <a:solidFill>
                  <a:srgbClr val="414042"/>
                </a:solidFill>
                <a:effectLst/>
                <a:uLnTx/>
                <a:uFillTx/>
                <a:latin typeface="Tahoma"/>
                <a:ea typeface="+mn-ea"/>
                <a:cs typeface="Tahoma"/>
              </a:rPr>
              <a:t>a</a:t>
            </a:r>
            <a:r>
              <a:rPr kumimoji="0" sz="614" b="0" i="0" u="none" strike="noStrike" kern="1200" cap="none" spc="-102" normalizeH="0" baseline="0" noProof="0" dirty="0">
                <a:ln>
                  <a:noFill/>
                </a:ln>
                <a:solidFill>
                  <a:srgbClr val="414042"/>
                </a:solidFill>
                <a:effectLst/>
                <a:uLnTx/>
                <a:uFillTx/>
                <a:latin typeface="Tahoma"/>
                <a:ea typeface="+mn-ea"/>
                <a:cs typeface="Tahoma"/>
              </a:rPr>
              <a:t>s</a:t>
            </a:r>
            <a:r>
              <a:rPr kumimoji="0" sz="614" b="0" i="0" u="none" strike="noStrike" kern="1200" cap="none" spc="-116" normalizeH="0" baseline="0" noProof="0" dirty="0">
                <a:ln>
                  <a:noFill/>
                </a:ln>
                <a:solidFill>
                  <a:srgbClr val="414042"/>
                </a:solidFill>
                <a:effectLst/>
                <a:uLnTx/>
                <a:uFillTx/>
                <a:latin typeface="Tahoma"/>
                <a:ea typeface="+mn-ea"/>
                <a:cs typeface="Tahoma"/>
              </a:rPr>
              <a:t>ed</a:t>
            </a:r>
            <a:r>
              <a:rPr kumimoji="0" sz="614" b="0" i="0" u="none" strike="noStrike" kern="1200" cap="none" spc="-14"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o</a:t>
            </a:r>
            <a:r>
              <a:rPr kumimoji="0" sz="614" b="0" i="0" u="none" strike="noStrike" kern="1200" cap="none" spc="-119" normalizeH="0" baseline="0" noProof="0" dirty="0">
                <a:ln>
                  <a:noFill/>
                </a:ln>
                <a:solidFill>
                  <a:srgbClr val="414042"/>
                </a:solidFill>
                <a:effectLst/>
                <a:uLnTx/>
                <a:uFillTx/>
                <a:latin typeface="Tahoma"/>
                <a:ea typeface="+mn-ea"/>
                <a:cs typeface="Tahoma"/>
              </a:rPr>
              <a:t>n</a:t>
            </a:r>
            <a:r>
              <a:rPr kumimoji="0" sz="614" b="0" i="0" u="none" strike="noStrike" kern="1200" cap="none" spc="-17" normalizeH="0" baseline="0" noProof="0" dirty="0">
                <a:ln>
                  <a:noFill/>
                </a:ln>
                <a:solidFill>
                  <a:srgbClr val="414042"/>
                </a:solidFill>
                <a:effectLst/>
                <a:uLnTx/>
                <a:uFillTx/>
                <a:latin typeface="Tahoma"/>
                <a:ea typeface="+mn-ea"/>
                <a:cs typeface="Tahoma"/>
              </a:rPr>
              <a:t> </a:t>
            </a:r>
            <a:r>
              <a:rPr kumimoji="0" sz="614" b="0" i="0" u="none" strike="noStrike" kern="1200" cap="none" spc="-68" normalizeH="0" baseline="0" noProof="0" dirty="0">
                <a:ln>
                  <a:noFill/>
                </a:ln>
                <a:solidFill>
                  <a:srgbClr val="414042"/>
                </a:solidFill>
                <a:effectLst/>
                <a:uLnTx/>
                <a:uFillTx/>
                <a:latin typeface="Tahoma"/>
                <a:ea typeface="+mn-ea"/>
                <a:cs typeface="Tahoma"/>
              </a:rPr>
              <a:t>t</a:t>
            </a:r>
            <a:r>
              <a:rPr kumimoji="0" sz="614" b="0" i="0" u="none" strike="noStrike" kern="1200" cap="none" spc="-130" normalizeH="0" baseline="0" noProof="0" dirty="0">
                <a:ln>
                  <a:noFill/>
                </a:ln>
                <a:solidFill>
                  <a:srgbClr val="414042"/>
                </a:solidFill>
                <a:effectLst/>
                <a:uLnTx/>
                <a:uFillTx/>
                <a:latin typeface="Tahoma"/>
                <a:ea typeface="+mn-ea"/>
                <a:cs typeface="Tahoma"/>
              </a:rPr>
              <a:t>h</a:t>
            </a:r>
            <a:r>
              <a:rPr kumimoji="0" sz="614" b="0" i="0" u="none" strike="noStrike" kern="1200" cap="none" spc="-116" normalizeH="0" baseline="0" noProof="0" dirty="0">
                <a:ln>
                  <a:noFill/>
                </a:ln>
                <a:solidFill>
                  <a:srgbClr val="414042"/>
                </a:solidFill>
                <a:effectLst/>
                <a:uLnTx/>
                <a:uFillTx/>
                <a:latin typeface="Tahoma"/>
                <a:ea typeface="+mn-ea"/>
                <a:cs typeface="Tahoma"/>
              </a:rPr>
              <a:t>e</a:t>
            </a:r>
            <a:r>
              <a:rPr kumimoji="0" sz="614" b="0" i="0" u="none" strike="noStrike" kern="1200" cap="none" spc="-55" normalizeH="0" baseline="0" noProof="0" dirty="0">
                <a:ln>
                  <a:noFill/>
                </a:ln>
                <a:solidFill>
                  <a:srgbClr val="414042"/>
                </a:solidFill>
                <a:effectLst/>
                <a:uLnTx/>
                <a:uFillTx/>
                <a:latin typeface="Tahoma"/>
                <a:ea typeface="+mn-ea"/>
                <a:cs typeface="Tahoma"/>
              </a:rPr>
              <a:t>i</a:t>
            </a:r>
            <a:r>
              <a:rPr kumimoji="0" sz="614" b="0" i="0" u="none" strike="noStrike" kern="1200" cap="none" spc="-78" normalizeH="0" baseline="0" noProof="0" dirty="0">
                <a:ln>
                  <a:noFill/>
                </a:ln>
                <a:solidFill>
                  <a:srgbClr val="414042"/>
                </a:solidFill>
                <a:effectLst/>
                <a:uLnTx/>
                <a:uFillTx/>
                <a:latin typeface="Tahoma"/>
                <a:ea typeface="+mn-ea"/>
                <a:cs typeface="Tahoma"/>
              </a:rPr>
              <a:t>r</a:t>
            </a:r>
            <a:r>
              <a:rPr kumimoji="0" sz="614" b="0" i="0" u="none" strike="noStrike" kern="1200" cap="none" spc="-10" normalizeH="0" baseline="0" noProof="0" dirty="0">
                <a:ln>
                  <a:noFill/>
                </a:ln>
                <a:solidFill>
                  <a:srgbClr val="414042"/>
                </a:solidFill>
                <a:effectLst/>
                <a:uLnTx/>
                <a:uFillTx/>
                <a:latin typeface="Tahoma"/>
                <a:ea typeface="+mn-ea"/>
                <a:cs typeface="Tahoma"/>
              </a:rPr>
              <a:t> </a:t>
            </a:r>
            <a:r>
              <a:rPr kumimoji="0" sz="614" b="0" i="0" u="none" strike="noStrike" kern="1200" cap="none" spc="-116" normalizeH="0" baseline="0" noProof="0" dirty="0">
                <a:ln>
                  <a:noFill/>
                </a:ln>
                <a:solidFill>
                  <a:srgbClr val="414042"/>
                </a:solidFill>
                <a:effectLst/>
                <a:uLnTx/>
                <a:uFillTx/>
                <a:latin typeface="Tahoma"/>
                <a:ea typeface="+mn-ea"/>
                <a:cs typeface="Tahoma"/>
              </a:rPr>
              <a:t>ge</a:t>
            </a:r>
            <a:r>
              <a:rPr kumimoji="0" sz="614" b="0" i="0" u="none" strike="noStrike" kern="1200" cap="none" spc="-123" normalizeH="0" baseline="0" noProof="0" dirty="0">
                <a:ln>
                  <a:noFill/>
                </a:ln>
                <a:solidFill>
                  <a:srgbClr val="414042"/>
                </a:solidFill>
                <a:effectLst/>
                <a:uLnTx/>
                <a:uFillTx/>
                <a:latin typeface="Tahoma"/>
                <a:ea typeface="+mn-ea"/>
                <a:cs typeface="Tahoma"/>
              </a:rPr>
              <a:t>n</a:t>
            </a:r>
            <a:r>
              <a:rPr kumimoji="0" sz="614" b="0" i="0" u="none" strike="noStrike" kern="1200" cap="none" spc="-119" normalizeH="0" baseline="0" noProof="0" dirty="0">
                <a:ln>
                  <a:noFill/>
                </a:ln>
                <a:solidFill>
                  <a:srgbClr val="414042"/>
                </a:solidFill>
                <a:effectLst/>
                <a:uLnTx/>
                <a:uFillTx/>
                <a:latin typeface="Tahoma"/>
                <a:ea typeface="+mn-ea"/>
                <a:cs typeface="Tahoma"/>
              </a:rPr>
              <a:t>d</a:t>
            </a:r>
            <a:r>
              <a:rPr kumimoji="0" sz="614" b="0" i="0" u="none" strike="noStrike" kern="1200" cap="none" spc="-123" normalizeH="0" baseline="0" noProof="0" dirty="0">
                <a:ln>
                  <a:noFill/>
                </a:ln>
                <a:solidFill>
                  <a:srgbClr val="414042"/>
                </a:solidFill>
                <a:effectLst/>
                <a:uLnTx/>
                <a:uFillTx/>
                <a:latin typeface="Tahoma"/>
                <a:ea typeface="+mn-ea"/>
                <a:cs typeface="Tahoma"/>
              </a:rPr>
              <a:t>e</a:t>
            </a:r>
            <a:r>
              <a:rPr kumimoji="0" sz="614" b="0" i="0" u="none" strike="noStrike" kern="1200" cap="none" spc="-72" normalizeH="0" baseline="0" noProof="0" dirty="0">
                <a:ln>
                  <a:noFill/>
                </a:ln>
                <a:solidFill>
                  <a:srgbClr val="414042"/>
                </a:solidFill>
                <a:effectLst/>
                <a:uLnTx/>
                <a:uFillTx/>
                <a:latin typeface="Tahoma"/>
                <a:ea typeface="+mn-ea"/>
                <a:cs typeface="Tahoma"/>
              </a:rPr>
              <a:t>r  </a:t>
            </a:r>
            <a:r>
              <a:rPr kumimoji="0" sz="614" b="0" i="0" u="none" strike="noStrike" kern="1200" cap="none" spc="-58" normalizeH="0" baseline="0" noProof="0" dirty="0">
                <a:ln>
                  <a:noFill/>
                </a:ln>
                <a:solidFill>
                  <a:srgbClr val="414042"/>
                </a:solidFill>
                <a:effectLst/>
                <a:uLnTx/>
                <a:uFillTx/>
                <a:latin typeface="Tahoma"/>
                <a:ea typeface="+mn-ea"/>
                <a:cs typeface="Tahoma"/>
              </a:rPr>
              <a:t>expression.</a:t>
            </a:r>
            <a:endParaRPr kumimoji="0" sz="614" b="0" i="0" u="none" strike="noStrike" kern="1200" cap="none" spc="0" normalizeH="0" baseline="0" noProof="0" dirty="0">
              <a:ln>
                <a:noFill/>
              </a:ln>
              <a:solidFill>
                <a:prstClr val="black"/>
              </a:solidFill>
              <a:effectLst/>
              <a:uLnTx/>
              <a:uFillTx/>
              <a:latin typeface="Tahoma"/>
              <a:ea typeface="+mn-ea"/>
              <a:cs typeface="Tahoma"/>
            </a:endParaRPr>
          </a:p>
        </p:txBody>
      </p:sp>
      <p:sp>
        <p:nvSpPr>
          <p:cNvPr id="186" name="object 186"/>
          <p:cNvSpPr txBox="1"/>
          <p:nvPr/>
        </p:nvSpPr>
        <p:spPr>
          <a:xfrm>
            <a:off x="2693670" y="794558"/>
            <a:ext cx="6828126" cy="176173"/>
          </a:xfrm>
          <a:prstGeom prst="rect">
            <a:avLst/>
          </a:prstGeom>
        </p:spPr>
        <p:txBody>
          <a:bodyPr vert="horz" wrap="square" lIns="0" tIns="8226" rIns="0" bIns="0" rtlCol="0">
            <a:spAutoFit/>
          </a:bodyPr>
          <a:lstStyle/>
          <a:p>
            <a:pPr marL="8659" marR="0" lvl="0" indent="0" algn="l" defTabSz="914400" rtl="0" eaLnBrk="1" fontAlgn="auto" latinLnBrk="0" hangingPunct="1">
              <a:lnSpc>
                <a:spcPct val="100000"/>
              </a:lnSpc>
              <a:spcBef>
                <a:spcPts val="65"/>
              </a:spcBef>
              <a:spcAft>
                <a:spcPts val="0"/>
              </a:spcAft>
              <a:buClrTx/>
              <a:buSzTx/>
              <a:buFontTx/>
              <a:buNone/>
              <a:tabLst>
                <a:tab pos="5887592" algn="l"/>
              </a:tabLst>
              <a:defRPr/>
            </a:pPr>
            <a:r>
              <a:rPr kumimoji="0" sz="1091" b="1" i="0" u="none" strike="noStrike" kern="1200" cap="none" spc="27" normalizeH="0" baseline="0" noProof="0" dirty="0">
                <a:ln>
                  <a:noFill/>
                </a:ln>
                <a:solidFill>
                  <a:srgbClr val="0079C2"/>
                </a:solidFill>
                <a:effectLst/>
                <a:uLnTx/>
                <a:uFillTx/>
                <a:latin typeface="Century Gothic"/>
                <a:ea typeface="+mn-ea"/>
                <a:cs typeface="Century Gothic"/>
              </a:rPr>
              <a:t>En</a:t>
            </a:r>
            <a:r>
              <a:rPr kumimoji="0" sz="1091" b="1" i="0" u="none" strike="noStrike" kern="1200" cap="none" spc="34" normalizeH="0" baseline="0" noProof="0" dirty="0">
                <a:ln>
                  <a:noFill/>
                </a:ln>
                <a:solidFill>
                  <a:srgbClr val="0079C2"/>
                </a:solidFill>
                <a:effectLst/>
                <a:uLnTx/>
                <a:uFillTx/>
                <a:latin typeface="Century Gothic"/>
                <a:ea typeface="+mn-ea"/>
                <a:cs typeface="Century Gothic"/>
              </a:rPr>
              <a:t>co</a:t>
            </a:r>
            <a:r>
              <a:rPr kumimoji="0" sz="1091" b="1" i="0" u="none" strike="noStrike" kern="1200" cap="none" spc="24" normalizeH="0" baseline="0" noProof="0" dirty="0">
                <a:ln>
                  <a:noFill/>
                </a:ln>
                <a:solidFill>
                  <a:srgbClr val="0079C2"/>
                </a:solidFill>
                <a:effectLst/>
                <a:uLnTx/>
                <a:uFillTx/>
                <a:latin typeface="Century Gothic"/>
                <a:ea typeface="+mn-ea"/>
                <a:cs typeface="Century Gothic"/>
              </a:rPr>
              <a:t>ur</a:t>
            </a:r>
            <a:r>
              <a:rPr kumimoji="0" sz="1091" b="1" i="0" u="none" strike="noStrike" kern="1200" cap="none" spc="31" normalizeH="0" baseline="0" noProof="0" dirty="0">
                <a:ln>
                  <a:noFill/>
                </a:ln>
                <a:solidFill>
                  <a:srgbClr val="0079C2"/>
                </a:solidFill>
                <a:effectLst/>
                <a:uLnTx/>
                <a:uFillTx/>
                <a:latin typeface="Century Gothic"/>
                <a:ea typeface="+mn-ea"/>
                <a:cs typeface="Century Gothic"/>
              </a:rPr>
              <a:t>ag</a:t>
            </a:r>
            <a:r>
              <a:rPr kumimoji="0" sz="1091" b="1" i="0" u="none" strike="noStrike" kern="1200" cap="none" spc="20" normalizeH="0" baseline="0" noProof="0" dirty="0">
                <a:ln>
                  <a:noFill/>
                </a:ln>
                <a:solidFill>
                  <a:srgbClr val="0079C2"/>
                </a:solidFill>
                <a:effectLst/>
                <a:uLnTx/>
                <a:uFillTx/>
                <a:latin typeface="Century Gothic"/>
                <a:ea typeface="+mn-ea"/>
                <a:cs typeface="Century Gothic"/>
              </a:rPr>
              <a:t>in</a:t>
            </a:r>
            <a:r>
              <a:rPr kumimoji="0" sz="1091" b="1" i="0" u="none" strike="noStrike" kern="1200" cap="none" spc="31" normalizeH="0" baseline="0" noProof="0" dirty="0">
                <a:ln>
                  <a:noFill/>
                </a:ln>
                <a:solidFill>
                  <a:srgbClr val="0079C2"/>
                </a:solidFill>
                <a:effectLst/>
                <a:uLnTx/>
                <a:uFillTx/>
                <a:latin typeface="Century Gothic"/>
                <a:ea typeface="+mn-ea"/>
                <a:cs typeface="Century Gothic"/>
              </a:rPr>
              <a:t>g</a:t>
            </a:r>
            <a:r>
              <a:rPr kumimoji="0" sz="1091" b="1" i="0" u="none" strike="noStrike" kern="1200" cap="none" spc="0" normalizeH="0" baseline="0" noProof="0" dirty="0">
                <a:ln>
                  <a:noFill/>
                </a:ln>
                <a:solidFill>
                  <a:srgbClr val="0079C2"/>
                </a:solidFill>
                <a:effectLst/>
                <a:uLnTx/>
                <a:uFillTx/>
                <a:latin typeface="Century Gothic"/>
                <a:ea typeface="+mn-ea"/>
                <a:cs typeface="Century Gothic"/>
              </a:rPr>
              <a:t>	</a:t>
            </a:r>
            <a:r>
              <a:rPr kumimoji="0" sz="1091" b="1" i="0" u="none" strike="noStrike" kern="1200" cap="none" spc="24" normalizeH="0" baseline="0" noProof="0" dirty="0">
                <a:ln>
                  <a:noFill/>
                </a:ln>
                <a:solidFill>
                  <a:srgbClr val="DF393D"/>
                </a:solidFill>
                <a:effectLst/>
                <a:uLnTx/>
                <a:uFillTx/>
                <a:latin typeface="Century Gothic"/>
                <a:ea typeface="+mn-ea"/>
                <a:cs typeface="Century Gothic"/>
              </a:rPr>
              <a:t>Disc</a:t>
            </a:r>
            <a:r>
              <a:rPr kumimoji="0" sz="1091" b="1" i="0" u="none" strike="noStrike" kern="1200" cap="none" spc="34" normalizeH="0" baseline="0" noProof="0" dirty="0">
                <a:ln>
                  <a:noFill/>
                </a:ln>
                <a:solidFill>
                  <a:srgbClr val="DF393D"/>
                </a:solidFill>
                <a:effectLst/>
                <a:uLnTx/>
                <a:uFillTx/>
                <a:latin typeface="Century Gothic"/>
                <a:ea typeface="+mn-ea"/>
                <a:cs typeface="Century Gothic"/>
              </a:rPr>
              <a:t>o</a:t>
            </a:r>
            <a:r>
              <a:rPr kumimoji="0" sz="1091" b="1" i="0" u="none" strike="noStrike" kern="1200" cap="none" spc="24" normalizeH="0" baseline="0" noProof="0" dirty="0">
                <a:ln>
                  <a:noFill/>
                </a:ln>
                <a:solidFill>
                  <a:srgbClr val="DF393D"/>
                </a:solidFill>
                <a:effectLst/>
                <a:uLnTx/>
                <a:uFillTx/>
                <a:latin typeface="Century Gothic"/>
                <a:ea typeface="+mn-ea"/>
                <a:cs typeface="Century Gothic"/>
              </a:rPr>
              <a:t>ur</a:t>
            </a:r>
            <a:r>
              <a:rPr kumimoji="0" sz="1091" b="1" i="0" u="none" strike="noStrike" kern="1200" cap="none" spc="31" normalizeH="0" baseline="0" noProof="0" dirty="0">
                <a:ln>
                  <a:noFill/>
                </a:ln>
                <a:solidFill>
                  <a:srgbClr val="DF393D"/>
                </a:solidFill>
                <a:effectLst/>
                <a:uLnTx/>
                <a:uFillTx/>
                <a:latin typeface="Century Gothic"/>
                <a:ea typeface="+mn-ea"/>
                <a:cs typeface="Century Gothic"/>
              </a:rPr>
              <a:t>ag</a:t>
            </a:r>
            <a:r>
              <a:rPr kumimoji="0" sz="1091" b="1" i="0" u="none" strike="noStrike" kern="1200" cap="none" spc="24" normalizeH="0" baseline="0" noProof="0" dirty="0">
                <a:ln>
                  <a:noFill/>
                </a:ln>
                <a:solidFill>
                  <a:srgbClr val="DF393D"/>
                </a:solidFill>
                <a:effectLst/>
                <a:uLnTx/>
                <a:uFillTx/>
                <a:latin typeface="Century Gothic"/>
                <a:ea typeface="+mn-ea"/>
                <a:cs typeface="Century Gothic"/>
              </a:rPr>
              <a:t>ing</a:t>
            </a:r>
            <a:endParaRPr kumimoji="0" sz="1091" b="0" i="0" u="none" strike="noStrike" kern="1200" cap="none" spc="0" normalizeH="0" baseline="0" noProof="0" dirty="0">
              <a:ln>
                <a:noFill/>
              </a:ln>
              <a:solidFill>
                <a:prstClr val="black"/>
              </a:solidFill>
              <a:effectLst/>
              <a:uLnTx/>
              <a:uFillTx/>
              <a:latin typeface="Century Gothic"/>
              <a:ea typeface="+mn-ea"/>
              <a:cs typeface="Century Gothic"/>
            </a:endParaRPr>
          </a:p>
        </p:txBody>
      </p:sp>
      <p:pic>
        <p:nvPicPr>
          <p:cNvPr id="187" name="object 187"/>
          <p:cNvPicPr/>
          <p:nvPr/>
        </p:nvPicPr>
        <p:blipFill>
          <a:blip r:embed="rId13" cstate="print"/>
          <a:stretch>
            <a:fillRect/>
          </a:stretch>
        </p:blipFill>
        <p:spPr>
          <a:xfrm>
            <a:off x="10734242" y="6252297"/>
            <a:ext cx="380991" cy="370174"/>
          </a:xfrm>
          <a:prstGeom prst="rect">
            <a:avLst/>
          </a:prstGeom>
        </p:spPr>
      </p:pic>
    </p:spTree>
    <p:extLst>
      <p:ext uri="{BB962C8B-B14F-4D97-AF65-F5344CB8AC3E}">
        <p14:creationId xmlns:p14="http://schemas.microsoft.com/office/powerpoint/2010/main" val="894577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031" y="758756"/>
            <a:ext cx="10972800" cy="589979"/>
          </a:xfrm>
        </p:spPr>
        <p:txBody>
          <a:bodyPr>
            <a:norm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Examples at Intake</a:t>
            </a:r>
          </a:p>
        </p:txBody>
      </p:sp>
      <p:sp>
        <p:nvSpPr>
          <p:cNvPr id="4" name="Content Placeholder 3"/>
          <p:cNvSpPr>
            <a:spLocks noGrp="1"/>
          </p:cNvSpPr>
          <p:nvPr>
            <p:ph idx="1"/>
          </p:nvPr>
        </p:nvSpPr>
        <p:spPr>
          <a:xfrm>
            <a:off x="678180" y="1504335"/>
            <a:ext cx="4899212" cy="5280130"/>
          </a:xfrm>
        </p:spPr>
        <p:txBody>
          <a:bodyPr/>
          <a:lstStyle/>
          <a:p>
            <a:pPr marL="0" indent="0" algn="ctr">
              <a:buNone/>
            </a:pPr>
            <a:r>
              <a:rPr lang="en-US" sz="2400" b="1" i="1" dirty="0">
                <a:solidFill>
                  <a:schemeClr val="tx1"/>
                </a:solidFill>
              </a:rPr>
              <a:t>ENCOURAGING</a:t>
            </a:r>
          </a:p>
          <a:p>
            <a:r>
              <a:rPr lang="en-US" sz="2800" dirty="0"/>
              <a:t>When identification is required and the gender designation doesn’t ‘match’ what the client states,</a:t>
            </a:r>
          </a:p>
          <a:p>
            <a:pPr marL="287338" indent="0">
              <a:buNone/>
            </a:pPr>
            <a:r>
              <a:rPr lang="en-US" sz="2800" dirty="0"/>
              <a:t>the worker accepts and uses the identification expressed by the client.</a:t>
            </a:r>
          </a:p>
        </p:txBody>
      </p:sp>
      <p:sp>
        <p:nvSpPr>
          <p:cNvPr id="6" name="TextBox 5"/>
          <p:cNvSpPr txBox="1"/>
          <p:nvPr/>
        </p:nvSpPr>
        <p:spPr>
          <a:xfrm>
            <a:off x="6179820" y="2186903"/>
            <a:ext cx="5127811" cy="4410635"/>
          </a:xfrm>
          <a:prstGeom prst="rect">
            <a:avLst/>
          </a:prstGeom>
          <a:noFill/>
        </p:spPr>
        <p:txBody>
          <a:bodyPr wrap="square" rtlCol="0">
            <a:spAutoFit/>
          </a:bodyPr>
          <a:lstStyle/>
          <a:p>
            <a:endParaRPr lang="en-US" dirty="0"/>
          </a:p>
        </p:txBody>
      </p:sp>
      <p:sp>
        <p:nvSpPr>
          <p:cNvPr id="8" name="Content Placeholder 3"/>
          <p:cNvSpPr txBox="1">
            <a:spLocks/>
          </p:cNvSpPr>
          <p:nvPr/>
        </p:nvSpPr>
        <p:spPr>
          <a:xfrm>
            <a:off x="838200" y="1825625"/>
            <a:ext cx="5181600" cy="4351338"/>
          </a:xfrm>
          <a:prstGeom prst="rect">
            <a:avLst/>
          </a:prstGeom>
        </p:spPr>
        <p:txBody>
          <a:bodyPr vert="horz">
            <a:normAutofit/>
          </a:bodyPr>
          <a:lstStyle>
            <a:lvl1pPr marL="304788" indent="-213351" algn="l" rtl="0" eaLnBrk="1" latinLnBrk="0" hangingPunct="1">
              <a:spcBef>
                <a:spcPts val="250"/>
              </a:spcBef>
              <a:buClr>
                <a:schemeClr val="accent3"/>
              </a:buClr>
              <a:buFont typeface="Georgia"/>
              <a:buChar char="•"/>
              <a:defRPr kumimoji="0" sz="2333" kern="1200">
                <a:solidFill>
                  <a:schemeClr val="tx1"/>
                </a:solidFill>
                <a:latin typeface="+mn-lt"/>
                <a:ea typeface="+mn-ea"/>
                <a:cs typeface="+mn-cs"/>
              </a:defRPr>
            </a:lvl1pPr>
            <a:lvl2pPr marL="548618" indent="-205732" algn="l" rtl="0" eaLnBrk="1" latinLnBrk="0" hangingPunct="1">
              <a:spcBef>
                <a:spcPts val="250"/>
              </a:spcBef>
              <a:buClr>
                <a:schemeClr val="accent2"/>
              </a:buClr>
              <a:buFont typeface="Georgia"/>
              <a:buChar char="▫"/>
              <a:defRPr kumimoji="0" sz="2167" kern="1200">
                <a:solidFill>
                  <a:schemeClr val="accent2"/>
                </a:solidFill>
                <a:latin typeface="+mn-lt"/>
                <a:ea typeface="+mn-ea"/>
                <a:cs typeface="+mn-cs"/>
              </a:defRPr>
            </a:lvl2pPr>
            <a:lvl3pPr marL="769589" indent="-182873" algn="l" rtl="0" eaLnBrk="1" latinLnBrk="0" hangingPunct="1">
              <a:spcBef>
                <a:spcPts val="250"/>
              </a:spcBef>
              <a:buClr>
                <a:schemeClr val="accent1"/>
              </a:buClr>
              <a:buFont typeface="Wingdings 2"/>
              <a:buChar char=""/>
              <a:defRPr kumimoji="0" sz="2000" kern="1200">
                <a:solidFill>
                  <a:schemeClr val="accent1"/>
                </a:solidFill>
                <a:latin typeface="+mn-lt"/>
                <a:ea typeface="+mn-ea"/>
                <a:cs typeface="+mn-cs"/>
              </a:defRPr>
            </a:lvl3pPr>
            <a:lvl4pPr marL="982941" indent="-167633" algn="l" rtl="0" eaLnBrk="1" latinLnBrk="0" hangingPunct="1">
              <a:spcBef>
                <a:spcPts val="250"/>
              </a:spcBef>
              <a:buClr>
                <a:schemeClr val="accent1"/>
              </a:buClr>
              <a:buFont typeface="Wingdings 2"/>
              <a:buChar char=""/>
              <a:defRPr kumimoji="0" sz="1833" kern="1200">
                <a:solidFill>
                  <a:schemeClr val="accent1"/>
                </a:solidFill>
                <a:latin typeface="+mn-lt"/>
                <a:ea typeface="+mn-ea"/>
                <a:cs typeface="+mn-cs"/>
              </a:defRPr>
            </a:lvl4pPr>
            <a:lvl5pPr marL="1158194" indent="-152394" algn="l" rtl="0" eaLnBrk="1" latinLnBrk="0" hangingPunct="1">
              <a:spcBef>
                <a:spcPts val="250"/>
              </a:spcBef>
              <a:buClr>
                <a:schemeClr val="accent3"/>
              </a:buClr>
              <a:buFont typeface="Georgia"/>
              <a:buChar char="▫"/>
              <a:defRPr kumimoji="0" sz="1667" kern="1200">
                <a:solidFill>
                  <a:schemeClr val="accent3"/>
                </a:solidFill>
                <a:latin typeface="+mn-lt"/>
                <a:ea typeface="+mn-ea"/>
                <a:cs typeface="+mn-cs"/>
              </a:defRPr>
            </a:lvl5pPr>
            <a:lvl6pPr marL="1341066" indent="-152394" algn="l" rtl="0" eaLnBrk="1" latinLnBrk="0" hangingPunct="1">
              <a:spcBef>
                <a:spcPts val="250"/>
              </a:spcBef>
              <a:buClr>
                <a:schemeClr val="accent3"/>
              </a:buClr>
              <a:buFont typeface="Georgia"/>
              <a:buChar char="▫"/>
              <a:defRPr kumimoji="0" sz="1500" kern="1200">
                <a:solidFill>
                  <a:schemeClr val="accent3"/>
                </a:solidFill>
                <a:latin typeface="+mn-lt"/>
                <a:ea typeface="+mn-ea"/>
                <a:cs typeface="+mn-cs"/>
              </a:defRPr>
            </a:lvl6pPr>
            <a:lvl7pPr marL="1523939" indent="-152394" algn="l" rtl="0" eaLnBrk="1" latinLnBrk="0" hangingPunct="1">
              <a:spcBef>
                <a:spcPts val="250"/>
              </a:spcBef>
              <a:buClr>
                <a:schemeClr val="accent3"/>
              </a:buClr>
              <a:buFont typeface="Georgia"/>
              <a:buChar char="▫"/>
              <a:defRPr kumimoji="0" sz="1333" kern="1200">
                <a:solidFill>
                  <a:schemeClr val="accent3"/>
                </a:solidFill>
                <a:latin typeface="+mn-lt"/>
                <a:ea typeface="+mn-ea"/>
                <a:cs typeface="+mn-cs"/>
              </a:defRPr>
            </a:lvl7pPr>
            <a:lvl8pPr marL="1691572" indent="-152394" algn="l" rtl="0" eaLnBrk="1" latinLnBrk="0" hangingPunct="1">
              <a:spcBef>
                <a:spcPts val="250"/>
              </a:spcBef>
              <a:buClr>
                <a:schemeClr val="accent3"/>
              </a:buClr>
              <a:buFont typeface="Georgia"/>
              <a:buChar char="◦"/>
              <a:defRPr kumimoji="0" sz="1250" kern="1200">
                <a:solidFill>
                  <a:schemeClr val="accent3"/>
                </a:solidFill>
                <a:latin typeface="+mn-lt"/>
                <a:ea typeface="+mn-ea"/>
                <a:cs typeface="+mn-cs"/>
              </a:defRPr>
            </a:lvl8pPr>
            <a:lvl9pPr marL="1866825" indent="-152394" algn="l" rtl="0" eaLnBrk="1" latinLnBrk="0" hangingPunct="1">
              <a:spcBef>
                <a:spcPts val="250"/>
              </a:spcBef>
              <a:buClr>
                <a:schemeClr val="accent3"/>
              </a:buClr>
              <a:buFont typeface="Georgia"/>
              <a:buChar char="◦"/>
              <a:defRPr kumimoji="0" sz="1167" kern="1200" baseline="0">
                <a:solidFill>
                  <a:schemeClr val="accent3"/>
                </a:solidFill>
                <a:latin typeface="+mn-lt"/>
                <a:ea typeface="+mn-ea"/>
                <a:cs typeface="+mn-cs"/>
              </a:defRPr>
            </a:lvl9pPr>
          </a:lstStyle>
          <a:p>
            <a:pPr marL="0" indent="0">
              <a:buFont typeface="Georgia"/>
              <a:buNone/>
            </a:pPr>
            <a:endParaRPr lang="en-US" sz="2400" dirty="0">
              <a:solidFill>
                <a:schemeClr val="tx2">
                  <a:lumMod val="75000"/>
                  <a:lumOff val="25000"/>
                </a:schemeClr>
              </a:solidFill>
            </a:endParaRPr>
          </a:p>
        </p:txBody>
      </p:sp>
      <p:sp>
        <p:nvSpPr>
          <p:cNvPr id="9" name="Content Placeholder 4"/>
          <p:cNvSpPr txBox="1">
            <a:spLocks/>
          </p:cNvSpPr>
          <p:nvPr/>
        </p:nvSpPr>
        <p:spPr>
          <a:xfrm>
            <a:off x="6332219" y="1504335"/>
            <a:ext cx="5577839" cy="4938041"/>
          </a:xfrm>
          <a:prstGeom prst="rect">
            <a:avLst/>
          </a:prstGeom>
        </p:spPr>
        <p:txBody>
          <a:bodyPr>
            <a:normAutofit/>
          </a:bodyPr>
          <a:lstStyle>
            <a:lvl1pPr marL="304788" indent="-213351" algn="l" rtl="0" eaLnBrk="1" latinLnBrk="0" hangingPunct="1">
              <a:spcBef>
                <a:spcPts val="250"/>
              </a:spcBef>
              <a:buClr>
                <a:schemeClr val="accent3"/>
              </a:buClr>
              <a:buFont typeface="Georgia"/>
              <a:buChar char="•"/>
              <a:defRPr kumimoji="0" sz="2333" kern="1200">
                <a:solidFill>
                  <a:schemeClr val="tx1"/>
                </a:solidFill>
                <a:latin typeface="+mn-lt"/>
                <a:ea typeface="+mn-ea"/>
                <a:cs typeface="+mn-cs"/>
              </a:defRPr>
            </a:lvl1pPr>
            <a:lvl2pPr marL="548618" indent="-205732" algn="l" rtl="0" eaLnBrk="1" latinLnBrk="0" hangingPunct="1">
              <a:spcBef>
                <a:spcPts val="250"/>
              </a:spcBef>
              <a:buClr>
                <a:schemeClr val="accent2"/>
              </a:buClr>
              <a:buFont typeface="Georgia"/>
              <a:buChar char="▫"/>
              <a:defRPr kumimoji="0" sz="2167" kern="1200">
                <a:solidFill>
                  <a:schemeClr val="accent2"/>
                </a:solidFill>
                <a:latin typeface="+mn-lt"/>
                <a:ea typeface="+mn-ea"/>
                <a:cs typeface="+mn-cs"/>
              </a:defRPr>
            </a:lvl2pPr>
            <a:lvl3pPr marL="769589" indent="-182873" algn="l" rtl="0" eaLnBrk="1" latinLnBrk="0" hangingPunct="1">
              <a:spcBef>
                <a:spcPts val="250"/>
              </a:spcBef>
              <a:buClr>
                <a:schemeClr val="accent1"/>
              </a:buClr>
              <a:buFont typeface="Wingdings 2"/>
              <a:buChar char=""/>
              <a:defRPr kumimoji="0" sz="2000" kern="1200">
                <a:solidFill>
                  <a:schemeClr val="accent1"/>
                </a:solidFill>
                <a:latin typeface="+mn-lt"/>
                <a:ea typeface="+mn-ea"/>
                <a:cs typeface="+mn-cs"/>
              </a:defRPr>
            </a:lvl3pPr>
            <a:lvl4pPr marL="982941" indent="-167633" algn="l" rtl="0" eaLnBrk="1" latinLnBrk="0" hangingPunct="1">
              <a:spcBef>
                <a:spcPts val="250"/>
              </a:spcBef>
              <a:buClr>
                <a:schemeClr val="accent1"/>
              </a:buClr>
              <a:buFont typeface="Wingdings 2"/>
              <a:buChar char=""/>
              <a:defRPr kumimoji="0" sz="1833" kern="1200">
                <a:solidFill>
                  <a:schemeClr val="accent1"/>
                </a:solidFill>
                <a:latin typeface="+mn-lt"/>
                <a:ea typeface="+mn-ea"/>
                <a:cs typeface="+mn-cs"/>
              </a:defRPr>
            </a:lvl4pPr>
            <a:lvl5pPr marL="1158194" indent="-152394" algn="l" rtl="0" eaLnBrk="1" latinLnBrk="0" hangingPunct="1">
              <a:spcBef>
                <a:spcPts val="250"/>
              </a:spcBef>
              <a:buClr>
                <a:schemeClr val="accent3"/>
              </a:buClr>
              <a:buFont typeface="Georgia"/>
              <a:buChar char="▫"/>
              <a:defRPr kumimoji="0" sz="1667" kern="1200">
                <a:solidFill>
                  <a:schemeClr val="accent3"/>
                </a:solidFill>
                <a:latin typeface="+mn-lt"/>
                <a:ea typeface="+mn-ea"/>
                <a:cs typeface="+mn-cs"/>
              </a:defRPr>
            </a:lvl5pPr>
            <a:lvl6pPr marL="1341066" indent="-152394" algn="l" rtl="0" eaLnBrk="1" latinLnBrk="0" hangingPunct="1">
              <a:spcBef>
                <a:spcPts val="250"/>
              </a:spcBef>
              <a:buClr>
                <a:schemeClr val="accent3"/>
              </a:buClr>
              <a:buFont typeface="Georgia"/>
              <a:buChar char="▫"/>
              <a:defRPr kumimoji="0" sz="1500" kern="1200">
                <a:solidFill>
                  <a:schemeClr val="accent3"/>
                </a:solidFill>
                <a:latin typeface="+mn-lt"/>
                <a:ea typeface="+mn-ea"/>
                <a:cs typeface="+mn-cs"/>
              </a:defRPr>
            </a:lvl6pPr>
            <a:lvl7pPr marL="1523939" indent="-152394" algn="l" rtl="0" eaLnBrk="1" latinLnBrk="0" hangingPunct="1">
              <a:spcBef>
                <a:spcPts val="250"/>
              </a:spcBef>
              <a:buClr>
                <a:schemeClr val="accent3"/>
              </a:buClr>
              <a:buFont typeface="Georgia"/>
              <a:buChar char="▫"/>
              <a:defRPr kumimoji="0" sz="1333" kern="1200">
                <a:solidFill>
                  <a:schemeClr val="accent3"/>
                </a:solidFill>
                <a:latin typeface="+mn-lt"/>
                <a:ea typeface="+mn-ea"/>
                <a:cs typeface="+mn-cs"/>
              </a:defRPr>
            </a:lvl7pPr>
            <a:lvl8pPr marL="1691572" indent="-152394" algn="l" rtl="0" eaLnBrk="1" latinLnBrk="0" hangingPunct="1">
              <a:spcBef>
                <a:spcPts val="250"/>
              </a:spcBef>
              <a:buClr>
                <a:schemeClr val="accent3"/>
              </a:buClr>
              <a:buFont typeface="Georgia"/>
              <a:buChar char="◦"/>
              <a:defRPr kumimoji="0" sz="1250" kern="1200">
                <a:solidFill>
                  <a:schemeClr val="accent3"/>
                </a:solidFill>
                <a:latin typeface="+mn-lt"/>
                <a:ea typeface="+mn-ea"/>
                <a:cs typeface="+mn-cs"/>
              </a:defRPr>
            </a:lvl8pPr>
            <a:lvl9pPr marL="1866825" indent="-152394" algn="l" rtl="0" eaLnBrk="1" latinLnBrk="0" hangingPunct="1">
              <a:spcBef>
                <a:spcPts val="250"/>
              </a:spcBef>
              <a:buClr>
                <a:schemeClr val="accent3"/>
              </a:buClr>
              <a:buFont typeface="Georgia"/>
              <a:buChar char="◦"/>
              <a:defRPr kumimoji="0" sz="1167" kern="1200" baseline="0">
                <a:solidFill>
                  <a:schemeClr val="accent3"/>
                </a:solidFill>
                <a:latin typeface="+mn-lt"/>
                <a:ea typeface="+mn-ea"/>
                <a:cs typeface="+mn-cs"/>
              </a:defRPr>
            </a:lvl9pPr>
          </a:lstStyle>
          <a:p>
            <a:pPr marL="0" indent="0" algn="ctr">
              <a:buFont typeface="Georgia"/>
              <a:buNone/>
            </a:pPr>
            <a:r>
              <a:rPr lang="en-US" sz="2400" b="1" i="1" dirty="0">
                <a:solidFill>
                  <a:srgbClr val="C00000"/>
                </a:solidFill>
              </a:rPr>
              <a:t>DISCOURAGING</a:t>
            </a:r>
          </a:p>
          <a:p>
            <a:pPr marL="0" indent="0">
              <a:buFont typeface="Georgia"/>
              <a:buNone/>
            </a:pPr>
            <a:br>
              <a:rPr lang="en-US" sz="2400" b="1" i="1" dirty="0">
                <a:solidFill>
                  <a:srgbClr val="C00000"/>
                </a:solidFill>
              </a:rPr>
            </a:br>
            <a:r>
              <a:rPr lang="en-US" sz="2800" dirty="0"/>
              <a:t>The worker states that the identification indicates a specific gender, asks probing questions “to resolve the conflicting information” or informs the client that they will need to record the ‘correct’ information in the official case file. </a:t>
            </a:r>
          </a:p>
        </p:txBody>
      </p:sp>
    </p:spTree>
    <p:extLst>
      <p:ext uri="{BB962C8B-B14F-4D97-AF65-F5344CB8AC3E}">
        <p14:creationId xmlns:p14="http://schemas.microsoft.com/office/powerpoint/2010/main" val="1973438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1885-6B11-E66D-52F0-044A5CB2D015}"/>
              </a:ext>
            </a:extLst>
          </p:cNvPr>
          <p:cNvSpPr>
            <a:spLocks noGrp="1"/>
          </p:cNvSpPr>
          <p:nvPr>
            <p:ph type="title"/>
          </p:nvPr>
        </p:nvSpPr>
        <p:spPr>
          <a:xfrm>
            <a:off x="631944" y="711402"/>
            <a:ext cx="10304630" cy="662671"/>
          </a:xfrm>
        </p:spPr>
        <p:txBody>
          <a:bodyPr>
            <a:normAutofit/>
          </a:bodyPr>
          <a:lstStyle/>
          <a:p>
            <a:pPr algn="ctr"/>
            <a:r>
              <a:rPr lang="en-US" dirty="0"/>
              <a:t> </a:t>
            </a:r>
            <a:r>
              <a:rPr lang="en-US" sz="2800" b="1" dirty="0">
                <a:latin typeface="Times New Roman" panose="02020603050405020304" pitchFamily="18" charset="0"/>
                <a:cs typeface="Times New Roman" panose="02020603050405020304" pitchFamily="18" charset="0"/>
              </a:rPr>
              <a:t>Agency Personnel Self-Check</a:t>
            </a:r>
          </a:p>
        </p:txBody>
      </p:sp>
      <p:sp>
        <p:nvSpPr>
          <p:cNvPr id="3" name="Content Placeholder 2">
            <a:extLst>
              <a:ext uri="{FF2B5EF4-FFF2-40B4-BE49-F238E27FC236}">
                <a16:creationId xmlns:a16="http://schemas.microsoft.com/office/drawing/2014/main" id="{4AD7C672-460F-B723-14E7-634FDD8167EE}"/>
              </a:ext>
            </a:extLst>
          </p:cNvPr>
          <p:cNvSpPr>
            <a:spLocks noGrp="1"/>
          </p:cNvSpPr>
          <p:nvPr>
            <p:ph idx="1"/>
          </p:nvPr>
        </p:nvSpPr>
        <p:spPr>
          <a:xfrm>
            <a:off x="1362635" y="1405133"/>
            <a:ext cx="8843247" cy="5328566"/>
          </a:xfrm>
        </p:spPr>
        <p:txBody>
          <a:bodyPr>
            <a:normAutofit/>
          </a:bodyPr>
          <a:lstStyle/>
          <a:p>
            <a:pPr marL="12700">
              <a:lnSpc>
                <a:spcPct val="100000"/>
              </a:lnSpc>
              <a:spcBef>
                <a:spcPts val="130"/>
              </a:spcBef>
            </a:pPr>
            <a:r>
              <a:rPr lang="en-US" b="1" i="1" spc="10" dirty="0">
                <a:latin typeface="Calibri"/>
                <a:cs typeface="Calibri"/>
              </a:rPr>
              <a:t>Frontline</a:t>
            </a:r>
            <a:r>
              <a:rPr lang="en-US" b="1" i="1" spc="-40" dirty="0">
                <a:latin typeface="Calibri"/>
                <a:cs typeface="Calibri"/>
              </a:rPr>
              <a:t> </a:t>
            </a:r>
            <a:r>
              <a:rPr lang="en-US" b="1" i="1" spc="5" dirty="0">
                <a:latin typeface="Calibri"/>
                <a:cs typeface="Calibri"/>
              </a:rPr>
              <a:t>staff:</a:t>
            </a:r>
            <a:endParaRPr lang="en-US" dirty="0">
              <a:latin typeface="Calibri"/>
              <a:cs typeface="Calibri"/>
            </a:endParaRPr>
          </a:p>
          <a:p>
            <a:pPr marL="390525" indent="-378460">
              <a:lnSpc>
                <a:spcPct val="100000"/>
              </a:lnSpc>
              <a:spcBef>
                <a:spcPts val="35"/>
              </a:spcBef>
              <a:buFont typeface="Arial"/>
              <a:buChar char="•"/>
              <a:tabLst>
                <a:tab pos="390525" algn="l"/>
                <a:tab pos="391160" algn="l"/>
              </a:tabLst>
            </a:pPr>
            <a:r>
              <a:rPr lang="en-US" spc="5" dirty="0">
                <a:latin typeface="Calibri"/>
                <a:cs typeface="Calibri"/>
              </a:rPr>
              <a:t>Do</a:t>
            </a:r>
            <a:r>
              <a:rPr lang="en-US" spc="-45" dirty="0">
                <a:latin typeface="Calibri"/>
                <a:cs typeface="Calibri"/>
              </a:rPr>
              <a:t> you</a:t>
            </a:r>
            <a:r>
              <a:rPr lang="en-US" spc="-15" dirty="0">
                <a:latin typeface="Calibri"/>
                <a:cs typeface="Calibri"/>
              </a:rPr>
              <a:t> </a:t>
            </a:r>
            <a:r>
              <a:rPr lang="en-US" dirty="0">
                <a:latin typeface="Calibri"/>
                <a:cs typeface="Calibri"/>
              </a:rPr>
              <a:t>have</a:t>
            </a:r>
            <a:r>
              <a:rPr lang="en-US" spc="-30" dirty="0">
                <a:latin typeface="Calibri"/>
                <a:cs typeface="Calibri"/>
              </a:rPr>
              <a:t> </a:t>
            </a:r>
            <a:r>
              <a:rPr lang="en-US" dirty="0">
                <a:latin typeface="Calibri"/>
                <a:cs typeface="Calibri"/>
              </a:rPr>
              <a:t>an</a:t>
            </a:r>
            <a:r>
              <a:rPr lang="en-US" spc="-10" dirty="0">
                <a:latin typeface="Calibri"/>
                <a:cs typeface="Calibri"/>
              </a:rPr>
              <a:t> </a:t>
            </a:r>
            <a:r>
              <a:rPr lang="en-US" dirty="0">
                <a:latin typeface="Calibri"/>
                <a:cs typeface="Calibri"/>
              </a:rPr>
              <a:t>anti-discrimination</a:t>
            </a:r>
            <a:r>
              <a:rPr lang="en-US" spc="-40" dirty="0">
                <a:latin typeface="Calibri"/>
                <a:cs typeface="Calibri"/>
              </a:rPr>
              <a:t> </a:t>
            </a:r>
            <a:r>
              <a:rPr lang="en-US" dirty="0">
                <a:latin typeface="Calibri"/>
                <a:cs typeface="Calibri"/>
              </a:rPr>
              <a:t>policy?</a:t>
            </a:r>
          </a:p>
          <a:p>
            <a:pPr marL="390525" marR="560705" indent="-378460">
              <a:lnSpc>
                <a:spcPct val="100000"/>
              </a:lnSpc>
              <a:buFont typeface="Arial"/>
              <a:buChar char="•"/>
              <a:tabLst>
                <a:tab pos="390525" algn="l"/>
                <a:tab pos="391160" algn="l"/>
              </a:tabLst>
            </a:pPr>
            <a:r>
              <a:rPr lang="en-US" spc="-5" dirty="0">
                <a:latin typeface="Calibri"/>
                <a:cs typeface="Calibri"/>
              </a:rPr>
              <a:t>Is </a:t>
            </a:r>
            <a:r>
              <a:rPr lang="en-US" dirty="0">
                <a:latin typeface="Calibri"/>
                <a:cs typeface="Calibri"/>
              </a:rPr>
              <a:t>it posted publicly? No? Get a notice of rights at: </a:t>
            </a:r>
            <a:r>
              <a:rPr lang="en-US" spc="5" dirty="0">
                <a:solidFill>
                  <a:srgbClr val="0000FF"/>
                </a:solidFill>
                <a:latin typeface="Calibri"/>
                <a:cs typeface="Calibri"/>
              </a:rPr>
              <a:t> </a:t>
            </a:r>
            <a:r>
              <a:rPr lang="en-US" u="sng" spc="-5" dirty="0">
                <a:solidFill>
                  <a:srgbClr val="0000FF"/>
                </a:solidFill>
                <a:uFill>
                  <a:solidFill>
                    <a:srgbClr val="0000FF"/>
                  </a:solidFill>
                </a:uFill>
                <a:latin typeface="Calibri"/>
                <a:cs typeface="Calibri"/>
              </a:rPr>
              <a:t>https://</a:t>
            </a:r>
            <a:r>
              <a:rPr lang="en-US" u="sng" spc="-5" dirty="0">
                <a:solidFill>
                  <a:srgbClr val="0000FF"/>
                </a:solidFill>
                <a:uFill>
                  <a:solidFill>
                    <a:srgbClr val="0000FF"/>
                  </a:solidFill>
                </a:uFill>
                <a:latin typeface="Calibri"/>
                <a:cs typeface="Calibri"/>
                <a:hlinkClick r:id="rId3"/>
              </a:rPr>
              <a:t>www.hudexchange.info/resources/documents/Notice-on-Equal-Access- </a:t>
            </a:r>
            <a:r>
              <a:rPr lang="en-US" dirty="0">
                <a:solidFill>
                  <a:srgbClr val="0000FF"/>
                </a:solidFill>
                <a:latin typeface="Calibri"/>
                <a:cs typeface="Calibri"/>
              </a:rPr>
              <a:t> </a:t>
            </a:r>
            <a:r>
              <a:rPr lang="en-US" u="sng" dirty="0">
                <a:solidFill>
                  <a:srgbClr val="0000FF"/>
                </a:solidFill>
                <a:uFill>
                  <a:solidFill>
                    <a:srgbClr val="0000FF"/>
                  </a:solidFill>
                </a:uFill>
                <a:latin typeface="Calibri"/>
                <a:cs typeface="Calibri"/>
              </a:rPr>
              <a:t>Rights.pdf</a:t>
            </a:r>
            <a:endParaRPr lang="en-US" dirty="0">
              <a:latin typeface="Calibri"/>
              <a:cs typeface="Calibri"/>
            </a:endParaRPr>
          </a:p>
          <a:p>
            <a:pPr marL="88900">
              <a:lnSpc>
                <a:spcPct val="100000"/>
              </a:lnSpc>
              <a:spcBef>
                <a:spcPts val="910"/>
              </a:spcBef>
            </a:pPr>
            <a:r>
              <a:rPr lang="en-US" b="1" i="1" spc="10" dirty="0">
                <a:latin typeface="Calibri"/>
                <a:cs typeface="Calibri"/>
              </a:rPr>
              <a:t>Managers</a:t>
            </a:r>
            <a:r>
              <a:rPr lang="en-US" b="1" i="1" spc="-10" dirty="0">
                <a:latin typeface="Calibri"/>
                <a:cs typeface="Calibri"/>
              </a:rPr>
              <a:t> </a:t>
            </a:r>
            <a:r>
              <a:rPr lang="en-US" b="1" i="1" spc="15" dirty="0">
                <a:latin typeface="Calibri"/>
                <a:cs typeface="Calibri"/>
              </a:rPr>
              <a:t>and</a:t>
            </a:r>
            <a:r>
              <a:rPr lang="en-US" b="1" i="1" spc="-40" dirty="0">
                <a:latin typeface="Calibri"/>
                <a:cs typeface="Calibri"/>
              </a:rPr>
              <a:t> </a:t>
            </a:r>
            <a:r>
              <a:rPr lang="en-US" b="1" i="1" spc="5" dirty="0">
                <a:latin typeface="Calibri"/>
                <a:cs typeface="Calibri"/>
              </a:rPr>
              <a:t>Directors:</a:t>
            </a:r>
            <a:endParaRPr lang="en-US" dirty="0">
              <a:latin typeface="Calibri"/>
              <a:cs typeface="Calibri"/>
            </a:endParaRPr>
          </a:p>
          <a:p>
            <a:pPr marL="466725" lvl="1" indent="-378460">
              <a:lnSpc>
                <a:spcPct val="100000"/>
              </a:lnSpc>
              <a:spcBef>
                <a:spcPts val="40"/>
              </a:spcBef>
              <a:buFont typeface="Arial"/>
              <a:buChar char="•"/>
              <a:tabLst>
                <a:tab pos="466725" algn="l"/>
                <a:tab pos="467359" algn="l"/>
              </a:tabLst>
            </a:pPr>
            <a:r>
              <a:rPr lang="en-US" sz="2000" spc="5" dirty="0">
                <a:latin typeface="Calibri"/>
                <a:cs typeface="Calibri"/>
              </a:rPr>
              <a:t>Do</a:t>
            </a:r>
            <a:r>
              <a:rPr lang="en-US" sz="2000" spc="-50" dirty="0">
                <a:latin typeface="Calibri"/>
                <a:cs typeface="Calibri"/>
              </a:rPr>
              <a:t> </a:t>
            </a:r>
            <a:r>
              <a:rPr lang="en-US" sz="2000" spc="-5" dirty="0">
                <a:latin typeface="Calibri"/>
                <a:cs typeface="Calibri"/>
              </a:rPr>
              <a:t>you</a:t>
            </a:r>
            <a:r>
              <a:rPr lang="en-US" sz="2000" spc="-15" dirty="0">
                <a:latin typeface="Calibri"/>
                <a:cs typeface="Calibri"/>
              </a:rPr>
              <a:t> </a:t>
            </a:r>
            <a:r>
              <a:rPr lang="en-US" sz="2000" spc="-5" dirty="0">
                <a:latin typeface="Calibri"/>
                <a:cs typeface="Calibri"/>
              </a:rPr>
              <a:t>have</a:t>
            </a:r>
            <a:r>
              <a:rPr lang="en-US" sz="2000" spc="-35" dirty="0">
                <a:latin typeface="Calibri"/>
                <a:cs typeface="Calibri"/>
              </a:rPr>
              <a:t> </a:t>
            </a:r>
            <a:r>
              <a:rPr lang="en-US" sz="2000" dirty="0">
                <a:latin typeface="Calibri"/>
                <a:cs typeface="Calibri"/>
              </a:rPr>
              <a:t>an</a:t>
            </a:r>
            <a:r>
              <a:rPr lang="en-US" sz="2000" spc="-25" dirty="0">
                <a:latin typeface="Calibri"/>
                <a:cs typeface="Calibri"/>
              </a:rPr>
              <a:t> </a:t>
            </a:r>
            <a:r>
              <a:rPr lang="en-US" sz="2000" dirty="0">
                <a:latin typeface="Calibri"/>
                <a:cs typeface="Calibri"/>
              </a:rPr>
              <a:t>anti-discrimination</a:t>
            </a:r>
            <a:r>
              <a:rPr lang="en-US" sz="2000" spc="-45" dirty="0">
                <a:latin typeface="Calibri"/>
                <a:cs typeface="Calibri"/>
              </a:rPr>
              <a:t> </a:t>
            </a:r>
            <a:r>
              <a:rPr lang="en-US" sz="2000" dirty="0">
                <a:latin typeface="Calibri"/>
                <a:cs typeface="Calibri"/>
              </a:rPr>
              <a:t>policy?</a:t>
            </a:r>
          </a:p>
          <a:p>
            <a:pPr marL="466725" marR="5080" lvl="1" indent="-378460">
              <a:lnSpc>
                <a:spcPct val="100000"/>
              </a:lnSpc>
              <a:buFont typeface="Arial"/>
              <a:buChar char="•"/>
              <a:tabLst>
                <a:tab pos="466725" algn="l"/>
                <a:tab pos="467359" algn="l"/>
              </a:tabLst>
            </a:pPr>
            <a:r>
              <a:rPr lang="en-US" sz="2000" spc="5" dirty="0">
                <a:latin typeface="Calibri"/>
                <a:cs typeface="Calibri"/>
              </a:rPr>
              <a:t>Do</a:t>
            </a:r>
            <a:r>
              <a:rPr lang="en-US" sz="2000" spc="-40" dirty="0">
                <a:latin typeface="Calibri"/>
                <a:cs typeface="Calibri"/>
              </a:rPr>
              <a:t> </a:t>
            </a:r>
            <a:r>
              <a:rPr lang="en-US" sz="2000" spc="-5" dirty="0">
                <a:latin typeface="Calibri"/>
                <a:cs typeface="Calibri"/>
              </a:rPr>
              <a:t>you </a:t>
            </a:r>
            <a:r>
              <a:rPr lang="en-US" sz="2000" dirty="0">
                <a:latin typeface="Calibri"/>
                <a:cs typeface="Calibri"/>
              </a:rPr>
              <a:t>regularly</a:t>
            </a:r>
            <a:r>
              <a:rPr lang="en-US" sz="2000" spc="-45" dirty="0">
                <a:latin typeface="Calibri"/>
                <a:cs typeface="Calibri"/>
              </a:rPr>
              <a:t> </a:t>
            </a:r>
            <a:r>
              <a:rPr lang="en-US" sz="2000" spc="-10" dirty="0">
                <a:latin typeface="Calibri"/>
                <a:cs typeface="Calibri"/>
              </a:rPr>
              <a:t>train</a:t>
            </a:r>
            <a:r>
              <a:rPr lang="en-US" sz="2000" spc="15" dirty="0">
                <a:latin typeface="Calibri"/>
                <a:cs typeface="Calibri"/>
              </a:rPr>
              <a:t> </a:t>
            </a:r>
            <a:r>
              <a:rPr lang="en-US" sz="2000" spc="-15" dirty="0">
                <a:latin typeface="Calibri"/>
                <a:cs typeface="Calibri"/>
              </a:rPr>
              <a:t>staff</a:t>
            </a:r>
            <a:r>
              <a:rPr lang="en-US" sz="2000" spc="35" dirty="0">
                <a:latin typeface="Calibri"/>
                <a:cs typeface="Calibri"/>
              </a:rPr>
              <a:t> </a:t>
            </a:r>
            <a:r>
              <a:rPr lang="en-US" sz="2000" spc="-5" dirty="0">
                <a:latin typeface="Calibri"/>
                <a:cs typeface="Calibri"/>
              </a:rPr>
              <a:t>and</a:t>
            </a:r>
            <a:r>
              <a:rPr lang="en-US" sz="2000" spc="-20" dirty="0">
                <a:latin typeface="Calibri"/>
                <a:cs typeface="Calibri"/>
              </a:rPr>
              <a:t> </a:t>
            </a:r>
            <a:r>
              <a:rPr lang="en-US" sz="2000" spc="-5" dirty="0">
                <a:latin typeface="Calibri"/>
                <a:cs typeface="Calibri"/>
              </a:rPr>
              <a:t>volunteers</a:t>
            </a:r>
            <a:r>
              <a:rPr lang="en-US" sz="2000" spc="-45" dirty="0">
                <a:latin typeface="Calibri"/>
                <a:cs typeface="Calibri"/>
              </a:rPr>
              <a:t> </a:t>
            </a:r>
            <a:r>
              <a:rPr lang="en-US" sz="2000" dirty="0">
                <a:latin typeface="Calibri"/>
                <a:cs typeface="Calibri"/>
              </a:rPr>
              <a:t>on</a:t>
            </a:r>
            <a:r>
              <a:rPr lang="en-US" sz="2000" spc="-15" dirty="0">
                <a:latin typeface="Calibri"/>
                <a:cs typeface="Calibri"/>
              </a:rPr>
              <a:t> </a:t>
            </a:r>
            <a:r>
              <a:rPr lang="en-US" sz="2000" dirty="0">
                <a:latin typeface="Calibri"/>
                <a:cs typeface="Calibri"/>
              </a:rPr>
              <a:t>the</a:t>
            </a:r>
            <a:r>
              <a:rPr lang="en-US" sz="2000" spc="10" dirty="0">
                <a:latin typeface="Calibri"/>
                <a:cs typeface="Calibri"/>
              </a:rPr>
              <a:t> </a:t>
            </a:r>
            <a:r>
              <a:rPr lang="en-US" sz="2000" dirty="0">
                <a:latin typeface="Calibri"/>
                <a:cs typeface="Calibri"/>
              </a:rPr>
              <a:t>policy</a:t>
            </a:r>
            <a:r>
              <a:rPr lang="en-US" sz="2000" spc="-25" dirty="0">
                <a:latin typeface="Calibri"/>
                <a:cs typeface="Calibri"/>
              </a:rPr>
              <a:t> </a:t>
            </a:r>
            <a:r>
              <a:rPr lang="en-US" sz="2000" dirty="0">
                <a:latin typeface="Calibri"/>
                <a:cs typeface="Calibri"/>
              </a:rPr>
              <a:t>and</a:t>
            </a:r>
            <a:r>
              <a:rPr lang="en-US" sz="2000" spc="-20" dirty="0">
                <a:latin typeface="Calibri"/>
                <a:cs typeface="Calibri"/>
              </a:rPr>
              <a:t> </a:t>
            </a:r>
            <a:r>
              <a:rPr lang="en-US" sz="2000" dirty="0">
                <a:latin typeface="Calibri"/>
                <a:cs typeface="Calibri"/>
              </a:rPr>
              <a:t>how</a:t>
            </a:r>
            <a:r>
              <a:rPr lang="en-US" sz="2000" spc="-30" dirty="0">
                <a:latin typeface="Calibri"/>
                <a:cs typeface="Calibri"/>
              </a:rPr>
              <a:t> </a:t>
            </a:r>
            <a:r>
              <a:rPr lang="en-US" sz="2000" spc="-5" dirty="0">
                <a:latin typeface="Calibri"/>
                <a:cs typeface="Calibri"/>
              </a:rPr>
              <a:t>to </a:t>
            </a:r>
            <a:r>
              <a:rPr lang="en-US" sz="2000" dirty="0">
                <a:latin typeface="Calibri"/>
                <a:cs typeface="Calibri"/>
              </a:rPr>
              <a:t>implement?</a:t>
            </a:r>
            <a:r>
              <a:rPr lang="en-US" sz="2000" spc="-50" dirty="0">
                <a:latin typeface="Calibri"/>
                <a:cs typeface="Calibri"/>
              </a:rPr>
              <a:t> </a:t>
            </a:r>
            <a:r>
              <a:rPr lang="en-US" sz="2000" dirty="0">
                <a:latin typeface="Calibri"/>
                <a:cs typeface="Calibri"/>
              </a:rPr>
              <a:t>(Hint: </a:t>
            </a:r>
            <a:r>
              <a:rPr lang="en-US" sz="2000" spc="-355" dirty="0">
                <a:latin typeface="Calibri"/>
                <a:cs typeface="Calibri"/>
              </a:rPr>
              <a:t> </a:t>
            </a:r>
            <a:r>
              <a:rPr lang="en-US" sz="2000" dirty="0">
                <a:latin typeface="Calibri"/>
                <a:cs typeface="Calibri"/>
              </a:rPr>
              <a:t>use</a:t>
            </a:r>
            <a:r>
              <a:rPr lang="en-US" sz="2000" spc="-5" dirty="0">
                <a:latin typeface="Calibri"/>
                <a:cs typeface="Calibri"/>
              </a:rPr>
              <a:t> </a:t>
            </a:r>
            <a:r>
              <a:rPr lang="en-US" sz="2000" dirty="0">
                <a:latin typeface="Calibri"/>
                <a:cs typeface="Calibri"/>
              </a:rPr>
              <a:t>the</a:t>
            </a:r>
            <a:r>
              <a:rPr lang="en-US" sz="2000" spc="-5" dirty="0">
                <a:latin typeface="Calibri"/>
                <a:cs typeface="Calibri"/>
              </a:rPr>
              <a:t> </a:t>
            </a:r>
            <a:r>
              <a:rPr lang="en-US" sz="2000" spc="-15" dirty="0">
                <a:latin typeface="Calibri"/>
                <a:cs typeface="Calibri"/>
              </a:rPr>
              <a:t>staff</a:t>
            </a:r>
            <a:r>
              <a:rPr lang="en-US" sz="2000" spc="10" dirty="0">
                <a:latin typeface="Calibri"/>
                <a:cs typeface="Calibri"/>
              </a:rPr>
              <a:t> </a:t>
            </a:r>
            <a:r>
              <a:rPr lang="en-US" sz="2000" spc="-5" dirty="0">
                <a:latin typeface="Calibri"/>
                <a:cs typeface="Calibri"/>
              </a:rPr>
              <a:t>training</a:t>
            </a:r>
            <a:r>
              <a:rPr lang="en-US" sz="2000" spc="-30" dirty="0">
                <a:latin typeface="Calibri"/>
                <a:cs typeface="Calibri"/>
              </a:rPr>
              <a:t> </a:t>
            </a:r>
            <a:r>
              <a:rPr lang="en-US" sz="2000" dirty="0">
                <a:latin typeface="Calibri"/>
                <a:cs typeface="Calibri"/>
              </a:rPr>
              <a:t>scenarios</a:t>
            </a:r>
            <a:r>
              <a:rPr lang="en-US" sz="2000" spc="-15" dirty="0">
                <a:latin typeface="Calibri"/>
                <a:cs typeface="Calibri"/>
              </a:rPr>
              <a:t> </a:t>
            </a:r>
            <a:r>
              <a:rPr lang="en-US" sz="2000" spc="-5" dirty="0">
                <a:latin typeface="Calibri"/>
                <a:cs typeface="Calibri"/>
              </a:rPr>
              <a:t>to</a:t>
            </a:r>
            <a:r>
              <a:rPr lang="en-US" sz="2000" spc="-25" dirty="0">
                <a:latin typeface="Calibri"/>
                <a:cs typeface="Calibri"/>
              </a:rPr>
              <a:t> </a:t>
            </a:r>
            <a:r>
              <a:rPr lang="en-US" sz="2000" spc="-5" dirty="0">
                <a:latin typeface="Calibri"/>
                <a:cs typeface="Calibri"/>
              </a:rPr>
              <a:t>get </a:t>
            </a:r>
            <a:r>
              <a:rPr lang="en-US" sz="2000" spc="-10" dirty="0">
                <a:latin typeface="Calibri"/>
                <a:cs typeface="Calibri"/>
              </a:rPr>
              <a:t>started!)</a:t>
            </a:r>
            <a:endParaRPr lang="en-US" sz="2000" dirty="0">
              <a:latin typeface="Calibri"/>
              <a:cs typeface="Calibri"/>
            </a:endParaRPr>
          </a:p>
          <a:p>
            <a:pPr marL="88900">
              <a:lnSpc>
                <a:spcPct val="100000"/>
              </a:lnSpc>
              <a:spcBef>
                <a:spcPts val="695"/>
              </a:spcBef>
            </a:pPr>
            <a:r>
              <a:rPr lang="en-US" b="1" i="1" spc="15" dirty="0">
                <a:latin typeface="Calibri"/>
                <a:cs typeface="Calibri"/>
              </a:rPr>
              <a:t>CoC</a:t>
            </a:r>
            <a:r>
              <a:rPr lang="en-US" b="1" i="1" spc="-15" dirty="0">
                <a:latin typeface="Calibri"/>
                <a:cs typeface="Calibri"/>
              </a:rPr>
              <a:t> </a:t>
            </a:r>
            <a:r>
              <a:rPr lang="en-US" b="1" i="1" spc="10" dirty="0">
                <a:latin typeface="Calibri"/>
                <a:cs typeface="Calibri"/>
              </a:rPr>
              <a:t>Boards</a:t>
            </a:r>
            <a:r>
              <a:rPr lang="en-US" b="1" i="1" spc="20" dirty="0">
                <a:latin typeface="Calibri"/>
                <a:cs typeface="Calibri"/>
              </a:rPr>
              <a:t> </a:t>
            </a:r>
            <a:r>
              <a:rPr lang="en-US" b="1" i="1" spc="10" dirty="0">
                <a:latin typeface="Calibri"/>
                <a:cs typeface="Calibri"/>
              </a:rPr>
              <a:t>and</a:t>
            </a:r>
            <a:r>
              <a:rPr lang="en-US" b="1" i="1" spc="-10" dirty="0">
                <a:latin typeface="Calibri"/>
                <a:cs typeface="Calibri"/>
              </a:rPr>
              <a:t> </a:t>
            </a:r>
            <a:r>
              <a:rPr lang="en-US" b="1" i="1" spc="10" dirty="0">
                <a:latin typeface="Calibri"/>
                <a:cs typeface="Calibri"/>
              </a:rPr>
              <a:t>other</a:t>
            </a:r>
            <a:r>
              <a:rPr lang="en-US" b="1" i="1" spc="5" dirty="0">
                <a:latin typeface="Calibri"/>
                <a:cs typeface="Calibri"/>
              </a:rPr>
              <a:t> </a:t>
            </a:r>
            <a:r>
              <a:rPr lang="en-US" b="1" i="1" spc="10" dirty="0">
                <a:latin typeface="Calibri"/>
                <a:cs typeface="Calibri"/>
              </a:rPr>
              <a:t>planning</a:t>
            </a:r>
            <a:r>
              <a:rPr lang="en-US" b="1" i="1" spc="-30" dirty="0">
                <a:latin typeface="Calibri"/>
                <a:cs typeface="Calibri"/>
              </a:rPr>
              <a:t> </a:t>
            </a:r>
            <a:r>
              <a:rPr lang="en-US" b="1" i="1" spc="5" dirty="0">
                <a:latin typeface="Calibri"/>
                <a:cs typeface="Calibri"/>
              </a:rPr>
              <a:t>bodies:</a:t>
            </a:r>
            <a:endParaRPr lang="en-US" dirty="0">
              <a:latin typeface="Calibri"/>
              <a:cs typeface="Calibri"/>
            </a:endParaRPr>
          </a:p>
          <a:p>
            <a:pPr marL="466725" lvl="1" indent="-378460">
              <a:lnSpc>
                <a:spcPct val="100000"/>
              </a:lnSpc>
              <a:spcBef>
                <a:spcPts val="35"/>
              </a:spcBef>
              <a:buFont typeface="Arial"/>
              <a:buChar char="•"/>
              <a:tabLst>
                <a:tab pos="466725" algn="l"/>
                <a:tab pos="467359" algn="l"/>
              </a:tabLst>
            </a:pPr>
            <a:r>
              <a:rPr lang="en-US" sz="2000" spc="5" dirty="0">
                <a:latin typeface="Calibri"/>
                <a:cs typeface="Calibri"/>
              </a:rPr>
              <a:t>Do</a:t>
            </a:r>
            <a:r>
              <a:rPr lang="en-US" sz="2000" spc="-50" dirty="0">
                <a:latin typeface="Calibri"/>
                <a:cs typeface="Calibri"/>
              </a:rPr>
              <a:t>  your</a:t>
            </a:r>
            <a:r>
              <a:rPr lang="en-US" sz="2000" spc="-15" dirty="0">
                <a:latin typeface="Calibri"/>
                <a:cs typeface="Calibri"/>
              </a:rPr>
              <a:t> </a:t>
            </a:r>
            <a:r>
              <a:rPr lang="en-US" sz="2000" spc="-5" dirty="0">
                <a:latin typeface="Calibri"/>
                <a:cs typeface="Calibri"/>
              </a:rPr>
              <a:t>projects</a:t>
            </a:r>
            <a:r>
              <a:rPr lang="en-US" sz="2000" spc="-40" dirty="0">
                <a:latin typeface="Calibri"/>
                <a:cs typeface="Calibri"/>
              </a:rPr>
              <a:t> </a:t>
            </a:r>
            <a:r>
              <a:rPr lang="en-US" sz="2000" spc="-5" dirty="0">
                <a:latin typeface="Calibri"/>
                <a:cs typeface="Calibri"/>
              </a:rPr>
              <a:t>have</a:t>
            </a:r>
            <a:r>
              <a:rPr lang="en-US" sz="2000" spc="-10" dirty="0">
                <a:latin typeface="Calibri"/>
                <a:cs typeface="Calibri"/>
              </a:rPr>
              <a:t> </a:t>
            </a:r>
            <a:r>
              <a:rPr lang="en-US" sz="2000" dirty="0">
                <a:latin typeface="Calibri"/>
                <a:cs typeface="Calibri"/>
              </a:rPr>
              <a:t>anti-discrimination</a:t>
            </a:r>
            <a:r>
              <a:rPr lang="en-US" sz="2000" spc="-40" dirty="0">
                <a:latin typeface="Calibri"/>
                <a:cs typeface="Calibri"/>
              </a:rPr>
              <a:t> </a:t>
            </a:r>
            <a:r>
              <a:rPr lang="en-US" sz="2000" dirty="0">
                <a:latin typeface="Calibri"/>
                <a:cs typeface="Calibri"/>
              </a:rPr>
              <a:t>policies?</a:t>
            </a:r>
          </a:p>
          <a:p>
            <a:pPr marL="466725" lvl="1" indent="-378460">
              <a:lnSpc>
                <a:spcPct val="100000"/>
              </a:lnSpc>
              <a:buFont typeface="Arial"/>
              <a:buChar char="•"/>
              <a:tabLst>
                <a:tab pos="466725" algn="l"/>
                <a:tab pos="467359" algn="l"/>
              </a:tabLst>
            </a:pPr>
            <a:r>
              <a:rPr lang="en-US" sz="2000" spc="5" dirty="0">
                <a:latin typeface="Calibri"/>
                <a:cs typeface="Calibri"/>
              </a:rPr>
              <a:t>Do</a:t>
            </a:r>
            <a:r>
              <a:rPr lang="en-US" sz="2000" spc="-35" dirty="0">
                <a:latin typeface="Calibri"/>
                <a:cs typeface="Calibri"/>
              </a:rPr>
              <a:t> </a:t>
            </a:r>
            <a:r>
              <a:rPr lang="en-US" sz="2000" spc="-5" dirty="0">
                <a:latin typeface="Calibri"/>
                <a:cs typeface="Calibri"/>
              </a:rPr>
              <a:t>your </a:t>
            </a:r>
            <a:r>
              <a:rPr lang="en-US" sz="2000" dirty="0">
                <a:latin typeface="Calibri"/>
                <a:cs typeface="Calibri"/>
              </a:rPr>
              <a:t>support</a:t>
            </a:r>
            <a:r>
              <a:rPr lang="en-US" sz="2000" spc="-45" dirty="0">
                <a:latin typeface="Calibri"/>
                <a:cs typeface="Calibri"/>
              </a:rPr>
              <a:t> </a:t>
            </a:r>
            <a:r>
              <a:rPr lang="en-US" sz="2000" spc="-5" dirty="0">
                <a:latin typeface="Calibri"/>
                <a:cs typeface="Calibri"/>
              </a:rPr>
              <a:t>projects</a:t>
            </a:r>
            <a:r>
              <a:rPr lang="en-US" sz="2000" spc="-10" dirty="0">
                <a:latin typeface="Calibri"/>
                <a:cs typeface="Calibri"/>
              </a:rPr>
              <a:t> to</a:t>
            </a:r>
            <a:r>
              <a:rPr lang="en-US" sz="2000" dirty="0">
                <a:latin typeface="Calibri"/>
                <a:cs typeface="Calibri"/>
              </a:rPr>
              <a:t> </a:t>
            </a:r>
            <a:r>
              <a:rPr lang="en-US" sz="2000" spc="-10" dirty="0">
                <a:latin typeface="Calibri"/>
                <a:cs typeface="Calibri"/>
              </a:rPr>
              <a:t>train</a:t>
            </a:r>
            <a:r>
              <a:rPr lang="en-US" sz="2000" dirty="0">
                <a:latin typeface="Calibri"/>
                <a:cs typeface="Calibri"/>
              </a:rPr>
              <a:t> </a:t>
            </a:r>
            <a:r>
              <a:rPr lang="en-US" sz="2000" spc="-15" dirty="0">
                <a:latin typeface="Calibri"/>
                <a:cs typeface="Calibri"/>
              </a:rPr>
              <a:t>staff</a:t>
            </a:r>
            <a:r>
              <a:rPr lang="en-US" sz="2000" dirty="0">
                <a:latin typeface="Calibri"/>
                <a:cs typeface="Calibri"/>
              </a:rPr>
              <a:t> on the policy</a:t>
            </a:r>
            <a:r>
              <a:rPr lang="en-US" sz="2000" spc="-25" dirty="0">
                <a:latin typeface="Calibri"/>
                <a:cs typeface="Calibri"/>
              </a:rPr>
              <a:t> </a:t>
            </a:r>
            <a:r>
              <a:rPr lang="en-US" sz="2000" dirty="0">
                <a:latin typeface="Calibri"/>
                <a:cs typeface="Calibri"/>
              </a:rPr>
              <a:t>and</a:t>
            </a:r>
            <a:r>
              <a:rPr lang="en-US" sz="2000" spc="-15" dirty="0">
                <a:latin typeface="Calibri"/>
                <a:cs typeface="Calibri"/>
              </a:rPr>
              <a:t> </a:t>
            </a:r>
            <a:r>
              <a:rPr lang="en-US" sz="2000" dirty="0">
                <a:latin typeface="Calibri"/>
                <a:cs typeface="Calibri"/>
              </a:rPr>
              <a:t>how</a:t>
            </a:r>
            <a:r>
              <a:rPr lang="en-US" sz="2000" spc="-30" dirty="0">
                <a:latin typeface="Calibri"/>
                <a:cs typeface="Calibri"/>
              </a:rPr>
              <a:t> </a:t>
            </a:r>
            <a:r>
              <a:rPr lang="en-US" sz="2000" spc="-5" dirty="0">
                <a:latin typeface="Calibri"/>
                <a:cs typeface="Calibri"/>
              </a:rPr>
              <a:t>to</a:t>
            </a:r>
            <a:r>
              <a:rPr lang="en-US" sz="2000" dirty="0">
                <a:latin typeface="Calibri"/>
                <a:cs typeface="Calibri"/>
              </a:rPr>
              <a:t> implement</a:t>
            </a:r>
            <a:r>
              <a:rPr lang="en-US" sz="2000" spc="-30" dirty="0">
                <a:latin typeface="Calibri"/>
                <a:cs typeface="Calibri"/>
              </a:rPr>
              <a:t> </a:t>
            </a:r>
            <a:r>
              <a:rPr lang="en-US" sz="2000" spc="-5" dirty="0">
                <a:latin typeface="Calibri"/>
                <a:cs typeface="Calibri"/>
              </a:rPr>
              <a:t>it?</a:t>
            </a:r>
            <a:endParaRPr lang="en-US" sz="2000" dirty="0">
              <a:latin typeface="Calibri"/>
              <a:cs typeface="Calibri"/>
            </a:endParaRPr>
          </a:p>
          <a:p>
            <a:pPr marL="466725" lvl="1" indent="-378460">
              <a:lnSpc>
                <a:spcPct val="100000"/>
              </a:lnSpc>
              <a:buFont typeface="Arial"/>
              <a:buChar char="•"/>
              <a:tabLst>
                <a:tab pos="466725" algn="l"/>
                <a:tab pos="467359" algn="l"/>
              </a:tabLst>
            </a:pPr>
            <a:r>
              <a:rPr lang="en-US" sz="2000" spc="-10" dirty="0">
                <a:latin typeface="Calibri"/>
                <a:cs typeface="Calibri"/>
              </a:rPr>
              <a:t>Have</a:t>
            </a:r>
            <a:r>
              <a:rPr lang="en-US" sz="2000" spc="-5" dirty="0">
                <a:latin typeface="Calibri"/>
                <a:cs typeface="Calibri"/>
              </a:rPr>
              <a:t> we</a:t>
            </a:r>
            <a:r>
              <a:rPr lang="en-US" sz="2000" spc="-25" dirty="0">
                <a:latin typeface="Calibri"/>
                <a:cs typeface="Calibri"/>
              </a:rPr>
              <a:t> </a:t>
            </a:r>
            <a:r>
              <a:rPr lang="en-US" sz="2000" dirty="0">
                <a:latin typeface="Calibri"/>
                <a:cs typeface="Calibri"/>
              </a:rPr>
              <a:t>been</a:t>
            </a:r>
            <a:r>
              <a:rPr lang="en-US" sz="2000" spc="-30" dirty="0">
                <a:latin typeface="Calibri"/>
                <a:cs typeface="Calibri"/>
              </a:rPr>
              <a:t> </a:t>
            </a:r>
            <a:r>
              <a:rPr lang="en-US" sz="2000" dirty="0">
                <a:latin typeface="Calibri"/>
                <a:cs typeface="Calibri"/>
              </a:rPr>
              <a:t>clear</a:t>
            </a:r>
            <a:r>
              <a:rPr lang="en-US" sz="2000" spc="25" dirty="0">
                <a:latin typeface="Calibri"/>
                <a:cs typeface="Calibri"/>
              </a:rPr>
              <a:t> </a:t>
            </a:r>
            <a:r>
              <a:rPr lang="en-US" sz="2000" spc="-5" dirty="0">
                <a:latin typeface="Calibri"/>
                <a:cs typeface="Calibri"/>
              </a:rPr>
              <a:t>that</a:t>
            </a:r>
            <a:r>
              <a:rPr lang="en-US" sz="2000" spc="-15" dirty="0">
                <a:latin typeface="Calibri"/>
                <a:cs typeface="Calibri"/>
              </a:rPr>
              <a:t> </a:t>
            </a:r>
            <a:r>
              <a:rPr lang="en-US" sz="2000" spc="-5" dirty="0">
                <a:latin typeface="Calibri"/>
                <a:cs typeface="Calibri"/>
              </a:rPr>
              <a:t>projects</a:t>
            </a:r>
            <a:r>
              <a:rPr lang="en-US" sz="2000" spc="-15" dirty="0">
                <a:latin typeface="Calibri"/>
                <a:cs typeface="Calibri"/>
              </a:rPr>
              <a:t> </a:t>
            </a:r>
            <a:r>
              <a:rPr lang="en-US" sz="2000" spc="-5" dirty="0">
                <a:latin typeface="Calibri"/>
                <a:cs typeface="Calibri"/>
              </a:rPr>
              <a:t>must </a:t>
            </a:r>
            <a:r>
              <a:rPr lang="en-US" sz="2000" dirty="0">
                <a:latin typeface="Calibri"/>
                <a:cs typeface="Calibri"/>
              </a:rPr>
              <a:t>comply</a:t>
            </a:r>
            <a:r>
              <a:rPr lang="en-US" sz="2000" spc="-25" dirty="0">
                <a:latin typeface="Calibri"/>
                <a:cs typeface="Calibri"/>
              </a:rPr>
              <a:t> </a:t>
            </a:r>
            <a:r>
              <a:rPr lang="en-US" sz="2000" dirty="0">
                <a:latin typeface="Calibri"/>
                <a:cs typeface="Calibri"/>
              </a:rPr>
              <a:t>with</a:t>
            </a:r>
            <a:r>
              <a:rPr lang="en-US" sz="2000" spc="-5" dirty="0">
                <a:latin typeface="Calibri"/>
                <a:cs typeface="Calibri"/>
              </a:rPr>
              <a:t> </a:t>
            </a:r>
            <a:r>
              <a:rPr lang="en-US" sz="2000" dirty="0">
                <a:latin typeface="Calibri"/>
                <a:cs typeface="Calibri"/>
              </a:rPr>
              <a:t>these </a:t>
            </a:r>
            <a:r>
              <a:rPr lang="en-US" sz="2000" spc="-5" dirty="0">
                <a:latin typeface="Calibri"/>
                <a:cs typeface="Calibri"/>
              </a:rPr>
              <a:t>requirements</a:t>
            </a:r>
            <a:r>
              <a:rPr lang="en-US" sz="1650" spc="-5" dirty="0">
                <a:latin typeface="Calibri"/>
                <a:cs typeface="Calibri"/>
              </a:rPr>
              <a:t>?</a:t>
            </a:r>
            <a:endParaRPr lang="en-US" sz="1650" dirty="0">
              <a:latin typeface="Calibri"/>
              <a:cs typeface="Calibri"/>
            </a:endParaRPr>
          </a:p>
        </p:txBody>
      </p:sp>
    </p:spTree>
    <p:extLst>
      <p:ext uri="{BB962C8B-B14F-4D97-AF65-F5344CB8AC3E}">
        <p14:creationId xmlns:p14="http://schemas.microsoft.com/office/powerpoint/2010/main" val="492960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359" y="836677"/>
            <a:ext cx="10972800" cy="589878"/>
          </a:xfrm>
        </p:spPr>
        <p:txBody>
          <a:bodyPr>
            <a:norm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Example at the Referral Stage</a:t>
            </a:r>
            <a:r>
              <a:rPr lang="en-US" sz="2800" dirty="0">
                <a:solidFill>
                  <a:schemeClr val="tx1"/>
                </a:solidFill>
                <a:latin typeface="Times New Roman" panose="02020603050405020304" pitchFamily="18" charset="0"/>
                <a:cs typeface="Times New Roman" panose="02020603050405020304" pitchFamily="18" charset="0"/>
              </a:rPr>
              <a:t> </a:t>
            </a:r>
          </a:p>
        </p:txBody>
      </p:sp>
      <p:sp>
        <p:nvSpPr>
          <p:cNvPr id="4" name="Content Placeholder 3"/>
          <p:cNvSpPr>
            <a:spLocks noGrp="1"/>
          </p:cNvSpPr>
          <p:nvPr>
            <p:ph idx="1"/>
          </p:nvPr>
        </p:nvSpPr>
        <p:spPr>
          <a:xfrm>
            <a:off x="678180" y="1825625"/>
            <a:ext cx="4899212" cy="4771913"/>
          </a:xfrm>
        </p:spPr>
        <p:txBody>
          <a:bodyPr/>
          <a:lstStyle/>
          <a:p>
            <a:pPr marL="0" indent="0" algn="ctr">
              <a:buNone/>
            </a:pPr>
            <a:r>
              <a:rPr lang="en-US" sz="2400" b="1" i="1" dirty="0">
                <a:solidFill>
                  <a:schemeClr val="tx1"/>
                </a:solidFill>
              </a:rPr>
              <a:t>ENCOURAGING</a:t>
            </a:r>
          </a:p>
          <a:p>
            <a:r>
              <a:rPr lang="en-US" sz="2400" dirty="0">
                <a:latin typeface="Times New Roman" panose="02020603050405020304" pitchFamily="18" charset="0"/>
                <a:cs typeface="Times New Roman" panose="02020603050405020304" pitchFamily="18" charset="0"/>
              </a:rPr>
              <a:t>When referring client for housing or services,  staff: </a:t>
            </a:r>
          </a:p>
          <a:p>
            <a:r>
              <a:rPr lang="en-US" sz="2400" dirty="0">
                <a:latin typeface="Times New Roman" panose="02020603050405020304" pitchFamily="18" charset="0"/>
                <a:cs typeface="Times New Roman" panose="02020603050405020304" pitchFamily="18" charset="0"/>
              </a:rPr>
              <a:t>Listen to and respect the client’s assessment of what feels safe to them when determining the referral options.</a:t>
            </a:r>
          </a:p>
          <a:p>
            <a:r>
              <a:rPr lang="en-US" sz="2400" dirty="0">
                <a:latin typeface="Times New Roman" panose="02020603050405020304" pitchFamily="18" charset="0"/>
                <a:cs typeface="Times New Roman" panose="02020603050405020304" pitchFamily="18" charset="0"/>
              </a:rPr>
              <a:t>Provides an array of options for consideration.</a:t>
            </a:r>
          </a:p>
        </p:txBody>
      </p:sp>
      <p:sp>
        <p:nvSpPr>
          <p:cNvPr id="6" name="TextBox 5"/>
          <p:cNvSpPr txBox="1"/>
          <p:nvPr/>
        </p:nvSpPr>
        <p:spPr>
          <a:xfrm>
            <a:off x="6179820" y="2110068"/>
            <a:ext cx="5127811" cy="4410635"/>
          </a:xfrm>
          <a:prstGeom prst="rect">
            <a:avLst/>
          </a:prstGeom>
          <a:noFill/>
        </p:spPr>
        <p:txBody>
          <a:bodyPr wrap="square" rtlCol="0">
            <a:spAutoFit/>
          </a:bodyPr>
          <a:lstStyle/>
          <a:p>
            <a:endParaRPr lang="en-US" dirty="0"/>
          </a:p>
        </p:txBody>
      </p:sp>
      <p:sp>
        <p:nvSpPr>
          <p:cNvPr id="8" name="Content Placeholder 3"/>
          <p:cNvSpPr txBox="1">
            <a:spLocks/>
          </p:cNvSpPr>
          <p:nvPr/>
        </p:nvSpPr>
        <p:spPr>
          <a:xfrm>
            <a:off x="838200" y="1825625"/>
            <a:ext cx="5181600" cy="4351338"/>
          </a:xfrm>
          <a:prstGeom prst="rect">
            <a:avLst/>
          </a:prstGeom>
        </p:spPr>
        <p:txBody>
          <a:bodyPr vert="horz">
            <a:normAutofit/>
          </a:bodyPr>
          <a:lstStyle>
            <a:lvl1pPr marL="304788" indent="-213351" algn="l" rtl="0" eaLnBrk="1" latinLnBrk="0" hangingPunct="1">
              <a:spcBef>
                <a:spcPts val="250"/>
              </a:spcBef>
              <a:buClr>
                <a:schemeClr val="accent3"/>
              </a:buClr>
              <a:buFont typeface="Georgia"/>
              <a:buChar char="•"/>
              <a:defRPr kumimoji="0" sz="2333" kern="1200">
                <a:solidFill>
                  <a:schemeClr val="tx1"/>
                </a:solidFill>
                <a:latin typeface="+mn-lt"/>
                <a:ea typeface="+mn-ea"/>
                <a:cs typeface="+mn-cs"/>
              </a:defRPr>
            </a:lvl1pPr>
            <a:lvl2pPr marL="548618" indent="-205732" algn="l" rtl="0" eaLnBrk="1" latinLnBrk="0" hangingPunct="1">
              <a:spcBef>
                <a:spcPts val="250"/>
              </a:spcBef>
              <a:buClr>
                <a:schemeClr val="accent2"/>
              </a:buClr>
              <a:buFont typeface="Georgia"/>
              <a:buChar char="▫"/>
              <a:defRPr kumimoji="0" sz="2167" kern="1200">
                <a:solidFill>
                  <a:schemeClr val="accent2"/>
                </a:solidFill>
                <a:latin typeface="+mn-lt"/>
                <a:ea typeface="+mn-ea"/>
                <a:cs typeface="+mn-cs"/>
              </a:defRPr>
            </a:lvl2pPr>
            <a:lvl3pPr marL="769589" indent="-182873" algn="l" rtl="0" eaLnBrk="1" latinLnBrk="0" hangingPunct="1">
              <a:spcBef>
                <a:spcPts val="250"/>
              </a:spcBef>
              <a:buClr>
                <a:schemeClr val="accent1"/>
              </a:buClr>
              <a:buFont typeface="Wingdings 2"/>
              <a:buChar char=""/>
              <a:defRPr kumimoji="0" sz="2000" kern="1200">
                <a:solidFill>
                  <a:schemeClr val="accent1"/>
                </a:solidFill>
                <a:latin typeface="+mn-lt"/>
                <a:ea typeface="+mn-ea"/>
                <a:cs typeface="+mn-cs"/>
              </a:defRPr>
            </a:lvl3pPr>
            <a:lvl4pPr marL="982941" indent="-167633" algn="l" rtl="0" eaLnBrk="1" latinLnBrk="0" hangingPunct="1">
              <a:spcBef>
                <a:spcPts val="250"/>
              </a:spcBef>
              <a:buClr>
                <a:schemeClr val="accent1"/>
              </a:buClr>
              <a:buFont typeface="Wingdings 2"/>
              <a:buChar char=""/>
              <a:defRPr kumimoji="0" sz="1833" kern="1200">
                <a:solidFill>
                  <a:schemeClr val="accent1"/>
                </a:solidFill>
                <a:latin typeface="+mn-lt"/>
                <a:ea typeface="+mn-ea"/>
                <a:cs typeface="+mn-cs"/>
              </a:defRPr>
            </a:lvl4pPr>
            <a:lvl5pPr marL="1158194" indent="-152394" algn="l" rtl="0" eaLnBrk="1" latinLnBrk="0" hangingPunct="1">
              <a:spcBef>
                <a:spcPts val="250"/>
              </a:spcBef>
              <a:buClr>
                <a:schemeClr val="accent3"/>
              </a:buClr>
              <a:buFont typeface="Georgia"/>
              <a:buChar char="▫"/>
              <a:defRPr kumimoji="0" sz="1667" kern="1200">
                <a:solidFill>
                  <a:schemeClr val="accent3"/>
                </a:solidFill>
                <a:latin typeface="+mn-lt"/>
                <a:ea typeface="+mn-ea"/>
                <a:cs typeface="+mn-cs"/>
              </a:defRPr>
            </a:lvl5pPr>
            <a:lvl6pPr marL="1341066" indent="-152394" algn="l" rtl="0" eaLnBrk="1" latinLnBrk="0" hangingPunct="1">
              <a:spcBef>
                <a:spcPts val="250"/>
              </a:spcBef>
              <a:buClr>
                <a:schemeClr val="accent3"/>
              </a:buClr>
              <a:buFont typeface="Georgia"/>
              <a:buChar char="▫"/>
              <a:defRPr kumimoji="0" sz="1500" kern="1200">
                <a:solidFill>
                  <a:schemeClr val="accent3"/>
                </a:solidFill>
                <a:latin typeface="+mn-lt"/>
                <a:ea typeface="+mn-ea"/>
                <a:cs typeface="+mn-cs"/>
              </a:defRPr>
            </a:lvl6pPr>
            <a:lvl7pPr marL="1523939" indent="-152394" algn="l" rtl="0" eaLnBrk="1" latinLnBrk="0" hangingPunct="1">
              <a:spcBef>
                <a:spcPts val="250"/>
              </a:spcBef>
              <a:buClr>
                <a:schemeClr val="accent3"/>
              </a:buClr>
              <a:buFont typeface="Georgia"/>
              <a:buChar char="▫"/>
              <a:defRPr kumimoji="0" sz="1333" kern="1200">
                <a:solidFill>
                  <a:schemeClr val="accent3"/>
                </a:solidFill>
                <a:latin typeface="+mn-lt"/>
                <a:ea typeface="+mn-ea"/>
                <a:cs typeface="+mn-cs"/>
              </a:defRPr>
            </a:lvl7pPr>
            <a:lvl8pPr marL="1691572" indent="-152394" algn="l" rtl="0" eaLnBrk="1" latinLnBrk="0" hangingPunct="1">
              <a:spcBef>
                <a:spcPts val="250"/>
              </a:spcBef>
              <a:buClr>
                <a:schemeClr val="accent3"/>
              </a:buClr>
              <a:buFont typeface="Georgia"/>
              <a:buChar char="◦"/>
              <a:defRPr kumimoji="0" sz="1250" kern="1200">
                <a:solidFill>
                  <a:schemeClr val="accent3"/>
                </a:solidFill>
                <a:latin typeface="+mn-lt"/>
                <a:ea typeface="+mn-ea"/>
                <a:cs typeface="+mn-cs"/>
              </a:defRPr>
            </a:lvl8pPr>
            <a:lvl9pPr marL="1866825" indent="-152394" algn="l" rtl="0" eaLnBrk="1" latinLnBrk="0" hangingPunct="1">
              <a:spcBef>
                <a:spcPts val="250"/>
              </a:spcBef>
              <a:buClr>
                <a:schemeClr val="accent3"/>
              </a:buClr>
              <a:buFont typeface="Georgia"/>
              <a:buChar char="◦"/>
              <a:defRPr kumimoji="0" sz="1167" kern="1200" baseline="0">
                <a:solidFill>
                  <a:schemeClr val="accent3"/>
                </a:solidFill>
                <a:latin typeface="+mn-lt"/>
                <a:ea typeface="+mn-ea"/>
                <a:cs typeface="+mn-cs"/>
              </a:defRPr>
            </a:lvl9pPr>
          </a:lstStyle>
          <a:p>
            <a:pPr marL="0" indent="0">
              <a:buFont typeface="Georgia"/>
              <a:buNone/>
            </a:pPr>
            <a:endParaRPr lang="en-US" sz="2400" dirty="0">
              <a:solidFill>
                <a:schemeClr val="tx2">
                  <a:lumMod val="75000"/>
                  <a:lumOff val="25000"/>
                </a:schemeClr>
              </a:solidFill>
            </a:endParaRPr>
          </a:p>
        </p:txBody>
      </p:sp>
      <p:sp>
        <p:nvSpPr>
          <p:cNvPr id="9" name="Content Placeholder 4"/>
          <p:cNvSpPr txBox="1">
            <a:spLocks/>
          </p:cNvSpPr>
          <p:nvPr/>
        </p:nvSpPr>
        <p:spPr>
          <a:xfrm>
            <a:off x="6286051" y="1825625"/>
            <a:ext cx="5181600" cy="4540254"/>
          </a:xfrm>
          <a:prstGeom prst="rect">
            <a:avLst/>
          </a:prstGeom>
        </p:spPr>
        <p:txBody>
          <a:bodyPr>
            <a:normAutofit/>
          </a:bodyPr>
          <a:lstStyle>
            <a:lvl1pPr marL="304788" indent="-213351" algn="l" rtl="0" eaLnBrk="1" latinLnBrk="0" hangingPunct="1">
              <a:spcBef>
                <a:spcPts val="250"/>
              </a:spcBef>
              <a:buClr>
                <a:schemeClr val="accent3"/>
              </a:buClr>
              <a:buFont typeface="Georgia"/>
              <a:buChar char="•"/>
              <a:defRPr kumimoji="0" sz="2333" kern="1200">
                <a:solidFill>
                  <a:schemeClr val="tx1"/>
                </a:solidFill>
                <a:latin typeface="+mn-lt"/>
                <a:ea typeface="+mn-ea"/>
                <a:cs typeface="+mn-cs"/>
              </a:defRPr>
            </a:lvl1pPr>
            <a:lvl2pPr marL="548618" indent="-205732" algn="l" rtl="0" eaLnBrk="1" latinLnBrk="0" hangingPunct="1">
              <a:spcBef>
                <a:spcPts val="250"/>
              </a:spcBef>
              <a:buClr>
                <a:schemeClr val="accent2"/>
              </a:buClr>
              <a:buFont typeface="Georgia"/>
              <a:buChar char="▫"/>
              <a:defRPr kumimoji="0" sz="2167" kern="1200">
                <a:solidFill>
                  <a:schemeClr val="accent2"/>
                </a:solidFill>
                <a:latin typeface="+mn-lt"/>
                <a:ea typeface="+mn-ea"/>
                <a:cs typeface="+mn-cs"/>
              </a:defRPr>
            </a:lvl2pPr>
            <a:lvl3pPr marL="769589" indent="-182873" algn="l" rtl="0" eaLnBrk="1" latinLnBrk="0" hangingPunct="1">
              <a:spcBef>
                <a:spcPts val="250"/>
              </a:spcBef>
              <a:buClr>
                <a:schemeClr val="accent1"/>
              </a:buClr>
              <a:buFont typeface="Wingdings 2"/>
              <a:buChar char=""/>
              <a:defRPr kumimoji="0" sz="2000" kern="1200">
                <a:solidFill>
                  <a:schemeClr val="accent1"/>
                </a:solidFill>
                <a:latin typeface="+mn-lt"/>
                <a:ea typeface="+mn-ea"/>
                <a:cs typeface="+mn-cs"/>
              </a:defRPr>
            </a:lvl3pPr>
            <a:lvl4pPr marL="982941" indent="-167633" algn="l" rtl="0" eaLnBrk="1" latinLnBrk="0" hangingPunct="1">
              <a:spcBef>
                <a:spcPts val="250"/>
              </a:spcBef>
              <a:buClr>
                <a:schemeClr val="accent1"/>
              </a:buClr>
              <a:buFont typeface="Wingdings 2"/>
              <a:buChar char=""/>
              <a:defRPr kumimoji="0" sz="1833" kern="1200">
                <a:solidFill>
                  <a:schemeClr val="accent1"/>
                </a:solidFill>
                <a:latin typeface="+mn-lt"/>
                <a:ea typeface="+mn-ea"/>
                <a:cs typeface="+mn-cs"/>
              </a:defRPr>
            </a:lvl4pPr>
            <a:lvl5pPr marL="1158194" indent="-152394" algn="l" rtl="0" eaLnBrk="1" latinLnBrk="0" hangingPunct="1">
              <a:spcBef>
                <a:spcPts val="250"/>
              </a:spcBef>
              <a:buClr>
                <a:schemeClr val="accent3"/>
              </a:buClr>
              <a:buFont typeface="Georgia"/>
              <a:buChar char="▫"/>
              <a:defRPr kumimoji="0" sz="1667" kern="1200">
                <a:solidFill>
                  <a:schemeClr val="accent3"/>
                </a:solidFill>
                <a:latin typeface="+mn-lt"/>
                <a:ea typeface="+mn-ea"/>
                <a:cs typeface="+mn-cs"/>
              </a:defRPr>
            </a:lvl5pPr>
            <a:lvl6pPr marL="1341066" indent="-152394" algn="l" rtl="0" eaLnBrk="1" latinLnBrk="0" hangingPunct="1">
              <a:spcBef>
                <a:spcPts val="250"/>
              </a:spcBef>
              <a:buClr>
                <a:schemeClr val="accent3"/>
              </a:buClr>
              <a:buFont typeface="Georgia"/>
              <a:buChar char="▫"/>
              <a:defRPr kumimoji="0" sz="1500" kern="1200">
                <a:solidFill>
                  <a:schemeClr val="accent3"/>
                </a:solidFill>
                <a:latin typeface="+mn-lt"/>
                <a:ea typeface="+mn-ea"/>
                <a:cs typeface="+mn-cs"/>
              </a:defRPr>
            </a:lvl6pPr>
            <a:lvl7pPr marL="1523939" indent="-152394" algn="l" rtl="0" eaLnBrk="1" latinLnBrk="0" hangingPunct="1">
              <a:spcBef>
                <a:spcPts val="250"/>
              </a:spcBef>
              <a:buClr>
                <a:schemeClr val="accent3"/>
              </a:buClr>
              <a:buFont typeface="Georgia"/>
              <a:buChar char="▫"/>
              <a:defRPr kumimoji="0" sz="1333" kern="1200">
                <a:solidFill>
                  <a:schemeClr val="accent3"/>
                </a:solidFill>
                <a:latin typeface="+mn-lt"/>
                <a:ea typeface="+mn-ea"/>
                <a:cs typeface="+mn-cs"/>
              </a:defRPr>
            </a:lvl7pPr>
            <a:lvl8pPr marL="1691572" indent="-152394" algn="l" rtl="0" eaLnBrk="1" latinLnBrk="0" hangingPunct="1">
              <a:spcBef>
                <a:spcPts val="250"/>
              </a:spcBef>
              <a:buClr>
                <a:schemeClr val="accent3"/>
              </a:buClr>
              <a:buFont typeface="Georgia"/>
              <a:buChar char="◦"/>
              <a:defRPr kumimoji="0" sz="1250" kern="1200">
                <a:solidFill>
                  <a:schemeClr val="accent3"/>
                </a:solidFill>
                <a:latin typeface="+mn-lt"/>
                <a:ea typeface="+mn-ea"/>
                <a:cs typeface="+mn-cs"/>
              </a:defRPr>
            </a:lvl8pPr>
            <a:lvl9pPr marL="1866825" indent="-152394" algn="l" rtl="0" eaLnBrk="1" latinLnBrk="0" hangingPunct="1">
              <a:spcBef>
                <a:spcPts val="250"/>
              </a:spcBef>
              <a:buClr>
                <a:schemeClr val="accent3"/>
              </a:buClr>
              <a:buFont typeface="Georgia"/>
              <a:buChar char="◦"/>
              <a:defRPr kumimoji="0" sz="1167" kern="1200" baseline="0">
                <a:solidFill>
                  <a:schemeClr val="accent3"/>
                </a:solidFill>
                <a:latin typeface="+mn-lt"/>
                <a:ea typeface="+mn-ea"/>
                <a:cs typeface="+mn-cs"/>
              </a:defRPr>
            </a:lvl9pPr>
          </a:lstStyle>
          <a:p>
            <a:pPr marL="0" indent="0" algn="ctr">
              <a:buFont typeface="Georgia"/>
              <a:buNone/>
            </a:pPr>
            <a:r>
              <a:rPr lang="en-US" sz="2400" b="1" i="1" dirty="0">
                <a:solidFill>
                  <a:srgbClr val="C00000"/>
                </a:solidFill>
              </a:rPr>
              <a:t>DISCOURAGING</a:t>
            </a:r>
          </a:p>
          <a:p>
            <a:pPr marL="0" indent="0" algn="ctr">
              <a:buFont typeface="Georgia"/>
              <a:buNone/>
            </a:pPr>
            <a:endParaRPr lang="en-US" sz="2400" b="1" i="1" dirty="0">
              <a:solidFill>
                <a:schemeClr val="bg1"/>
              </a:solidFill>
            </a:endParaRPr>
          </a:p>
          <a:p>
            <a:pPr lvl="1"/>
            <a:r>
              <a:rPr lang="en-US" sz="2400" dirty="0">
                <a:solidFill>
                  <a:schemeClr val="tx1"/>
                </a:solidFill>
                <a:latin typeface="Times New Roman" panose="02020603050405020304" pitchFamily="18" charset="0"/>
                <a:cs typeface="Times New Roman" panose="02020603050405020304" pitchFamily="18" charset="0"/>
              </a:rPr>
              <a:t>A staff person disagrees with the client’s assessment of their safety and tries to encourage them to go to a shelter that will make them “more comfortable” based on the staff person’s perceptions.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Staff does not follow up after referral to ensure secure placement.</a:t>
            </a:r>
          </a:p>
          <a:p>
            <a:endParaRPr lang="en-US" sz="2800" dirty="0">
              <a:solidFill>
                <a:schemeClr val="tx2">
                  <a:lumMod val="75000"/>
                  <a:lumOff val="25000"/>
                </a:schemeClr>
              </a:solidFill>
            </a:endParaRPr>
          </a:p>
        </p:txBody>
      </p:sp>
    </p:spTree>
    <p:extLst>
      <p:ext uri="{BB962C8B-B14F-4D97-AF65-F5344CB8AC3E}">
        <p14:creationId xmlns:p14="http://schemas.microsoft.com/office/powerpoint/2010/main" val="226251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A088A-5D27-2019-8907-29215CED3692}"/>
              </a:ext>
            </a:extLst>
          </p:cNvPr>
          <p:cNvSpPr>
            <a:spLocks noGrp="1"/>
          </p:cNvSpPr>
          <p:nvPr>
            <p:ph type="title"/>
          </p:nvPr>
        </p:nvSpPr>
        <p:spPr>
          <a:xfrm>
            <a:off x="1832077" y="740520"/>
            <a:ext cx="8534400" cy="583119"/>
          </a:xfrm>
        </p:spPr>
        <p:txBody>
          <a:bodyPr>
            <a:normAutofit/>
          </a:bodyPr>
          <a:lstStyle/>
          <a:p>
            <a:pPr algn="ctr"/>
            <a:r>
              <a:rPr lang="en-US" sz="2800" b="1" dirty="0">
                <a:latin typeface="Times New Roman" panose="02020603050405020304" pitchFamily="18" charset="0"/>
                <a:cs typeface="Times New Roman" panose="02020603050405020304" pitchFamily="18" charset="0"/>
              </a:rPr>
              <a:t>Intake/Screening for Gender</a:t>
            </a:r>
            <a:r>
              <a:rPr lang="en-US" sz="2800" dirty="0">
                <a:latin typeface="Times New Roman" panose="02020603050405020304" pitchFamily="18" charset="0"/>
                <a:cs typeface="Times New Roman" panose="02020603050405020304" pitchFamily="18" charset="0"/>
              </a:rPr>
              <a:t> </a:t>
            </a:r>
          </a:p>
        </p:txBody>
      </p:sp>
      <p:sp>
        <p:nvSpPr>
          <p:cNvPr id="4" name="object 3">
            <a:extLst>
              <a:ext uri="{FF2B5EF4-FFF2-40B4-BE49-F238E27FC236}">
                <a16:creationId xmlns:a16="http://schemas.microsoft.com/office/drawing/2014/main" id="{387DD7BD-4010-B38C-EA76-C114A15A6249}"/>
              </a:ext>
            </a:extLst>
          </p:cNvPr>
          <p:cNvSpPr txBox="1">
            <a:spLocks noGrp="1"/>
          </p:cNvSpPr>
          <p:nvPr>
            <p:ph idx="1"/>
          </p:nvPr>
        </p:nvSpPr>
        <p:spPr>
          <a:xfrm>
            <a:off x="684213" y="1576867"/>
            <a:ext cx="10230221" cy="4231928"/>
          </a:xfrm>
          <a:prstGeom prst="rect">
            <a:avLst/>
          </a:prstGeom>
        </p:spPr>
        <p:txBody>
          <a:bodyPr vert="horz" wrap="square" lIns="0" tIns="15240" rIns="0" bIns="0" rtlCol="0">
            <a:spAutoFit/>
          </a:bodyPr>
          <a:lstStyle/>
          <a:p>
            <a:pPr marL="0" indent="0">
              <a:lnSpc>
                <a:spcPct val="100000"/>
              </a:lnSpc>
              <a:spcBef>
                <a:spcPts val="120"/>
              </a:spcBef>
              <a:buNone/>
            </a:pPr>
            <a:r>
              <a:rPr lang="en-US" sz="1600" spc="10" dirty="0">
                <a:solidFill>
                  <a:schemeClr val="tx1"/>
                </a:solidFill>
                <a:latin typeface="Arial"/>
                <a:cs typeface="Arial"/>
              </a:rPr>
              <a:t>INTAKE or SCREENING QUESTIONS</a:t>
            </a:r>
          </a:p>
          <a:p>
            <a:pPr marL="200025" indent="-187960">
              <a:lnSpc>
                <a:spcPct val="100000"/>
              </a:lnSpc>
              <a:spcBef>
                <a:spcPts val="25"/>
              </a:spcBef>
              <a:buClr>
                <a:schemeClr val="tx1"/>
              </a:buClr>
              <a:buAutoNum type="arabicPeriod"/>
              <a:tabLst>
                <a:tab pos="200660" algn="l"/>
                <a:tab pos="3795395" algn="l"/>
              </a:tabLst>
            </a:pPr>
            <a:endParaRPr lang="en-US" sz="1600" b="1" spc="10" dirty="0">
              <a:latin typeface="Arial"/>
              <a:cs typeface="Arial"/>
            </a:endParaRPr>
          </a:p>
          <a:p>
            <a:pPr marL="200025" indent="-187960">
              <a:lnSpc>
                <a:spcPct val="100000"/>
              </a:lnSpc>
              <a:spcBef>
                <a:spcPts val="25"/>
              </a:spcBef>
              <a:buClr>
                <a:schemeClr val="tx1"/>
              </a:buClr>
              <a:buAutoNum type="arabicPeriod"/>
              <a:tabLst>
                <a:tab pos="200660" algn="l"/>
                <a:tab pos="3795395" algn="l"/>
              </a:tabLst>
            </a:pPr>
            <a:r>
              <a:rPr sz="1600" b="1" spc="5" dirty="0">
                <a:solidFill>
                  <a:schemeClr val="tx1"/>
                </a:solidFill>
                <a:latin typeface="Arial"/>
                <a:cs typeface="Arial"/>
              </a:rPr>
              <a:t>Legal</a:t>
            </a:r>
            <a:r>
              <a:rPr sz="1600" b="1" spc="-30" dirty="0">
                <a:solidFill>
                  <a:schemeClr val="tx1"/>
                </a:solidFill>
                <a:latin typeface="Arial"/>
                <a:cs typeface="Arial"/>
              </a:rPr>
              <a:t> </a:t>
            </a:r>
            <a:r>
              <a:rPr sz="1600" b="1" spc="10" dirty="0">
                <a:solidFill>
                  <a:schemeClr val="tx1"/>
                </a:solidFill>
                <a:latin typeface="Arial"/>
                <a:cs typeface="Arial"/>
              </a:rPr>
              <a:t>Name:</a:t>
            </a:r>
            <a:r>
              <a:rPr sz="1600" b="1" spc="15" dirty="0">
                <a:solidFill>
                  <a:schemeClr val="tx1"/>
                </a:solidFill>
                <a:latin typeface="Arial"/>
                <a:cs typeface="Arial"/>
              </a:rPr>
              <a:t> </a:t>
            </a:r>
            <a:r>
              <a:rPr sz="1600" u="heavy" spc="5" dirty="0">
                <a:uFill>
                  <a:solidFill>
                    <a:srgbClr val="000000"/>
                  </a:solidFill>
                </a:uFill>
                <a:latin typeface="Times New Roman"/>
                <a:cs typeface="Times New Roman"/>
              </a:rPr>
              <a:t> </a:t>
            </a:r>
            <a:r>
              <a:rPr sz="1600" u="heavy" dirty="0">
                <a:uFill>
                  <a:solidFill>
                    <a:srgbClr val="000000"/>
                  </a:solidFill>
                </a:uFill>
                <a:latin typeface="Times New Roman"/>
                <a:cs typeface="Times New Roman"/>
              </a:rPr>
              <a:t>	</a:t>
            </a:r>
            <a:endParaRPr sz="1600" dirty="0">
              <a:latin typeface="Times New Roman"/>
              <a:cs typeface="Times New Roman"/>
            </a:endParaRPr>
          </a:p>
          <a:p>
            <a:pPr marL="200025" indent="-187960">
              <a:lnSpc>
                <a:spcPct val="100000"/>
              </a:lnSpc>
              <a:spcBef>
                <a:spcPts val="20"/>
              </a:spcBef>
              <a:buClr>
                <a:schemeClr val="tx1"/>
              </a:buClr>
              <a:buAutoNum type="arabicPeriod"/>
              <a:tabLst>
                <a:tab pos="200660" algn="l"/>
                <a:tab pos="3825240" algn="l"/>
              </a:tabLst>
            </a:pPr>
            <a:r>
              <a:rPr sz="1600" b="1" spc="5" dirty="0">
                <a:solidFill>
                  <a:schemeClr val="tx1"/>
                </a:solidFill>
                <a:latin typeface="Arial"/>
                <a:cs typeface="Arial"/>
              </a:rPr>
              <a:t>Preferred</a:t>
            </a:r>
            <a:r>
              <a:rPr sz="1600" b="1" spc="-10" dirty="0">
                <a:solidFill>
                  <a:schemeClr val="tx1"/>
                </a:solidFill>
                <a:latin typeface="Arial"/>
                <a:cs typeface="Arial"/>
              </a:rPr>
              <a:t> </a:t>
            </a:r>
            <a:r>
              <a:rPr sz="1600" b="1" spc="5" dirty="0">
                <a:solidFill>
                  <a:schemeClr val="tx1"/>
                </a:solidFill>
                <a:latin typeface="Arial"/>
                <a:cs typeface="Arial"/>
              </a:rPr>
              <a:t>Name</a:t>
            </a:r>
            <a:r>
              <a:rPr sz="1600" b="1" spc="5" dirty="0">
                <a:latin typeface="Arial"/>
                <a:cs typeface="Arial"/>
              </a:rPr>
              <a:t>:</a:t>
            </a:r>
            <a:r>
              <a:rPr sz="1600" b="1" spc="15" dirty="0">
                <a:latin typeface="Arial"/>
                <a:cs typeface="Arial"/>
              </a:rPr>
              <a:t> </a:t>
            </a:r>
            <a:r>
              <a:rPr sz="1600" u="heavy" spc="5" dirty="0">
                <a:uFill>
                  <a:solidFill>
                    <a:srgbClr val="000000"/>
                  </a:solidFill>
                </a:uFill>
                <a:latin typeface="Times New Roman"/>
                <a:cs typeface="Times New Roman"/>
              </a:rPr>
              <a:t> </a:t>
            </a:r>
            <a:r>
              <a:rPr sz="1600" u="heavy" dirty="0">
                <a:uFill>
                  <a:solidFill>
                    <a:srgbClr val="000000"/>
                  </a:solidFill>
                </a:uFill>
                <a:latin typeface="Times New Roman"/>
                <a:cs typeface="Times New Roman"/>
              </a:rPr>
              <a:t>	</a:t>
            </a:r>
            <a:endParaRPr sz="1600" dirty="0">
              <a:latin typeface="Times New Roman"/>
              <a:cs typeface="Times New Roman"/>
            </a:endParaRPr>
          </a:p>
          <a:p>
            <a:pPr marL="200025" indent="-187960">
              <a:lnSpc>
                <a:spcPct val="100000"/>
              </a:lnSpc>
              <a:spcBef>
                <a:spcPts val="25"/>
              </a:spcBef>
              <a:buClr>
                <a:schemeClr val="tx1"/>
              </a:buClr>
              <a:buAutoNum type="arabicPeriod"/>
              <a:tabLst>
                <a:tab pos="200660" algn="l"/>
              </a:tabLst>
            </a:pPr>
            <a:r>
              <a:rPr sz="1600" b="1" spc="5" dirty="0">
                <a:solidFill>
                  <a:schemeClr val="tx1"/>
                </a:solidFill>
                <a:latin typeface="Arial"/>
                <a:cs typeface="Arial"/>
              </a:rPr>
              <a:t>What</a:t>
            </a:r>
            <a:r>
              <a:rPr sz="1600" b="1" spc="20" dirty="0">
                <a:solidFill>
                  <a:schemeClr val="tx1"/>
                </a:solidFill>
                <a:latin typeface="Arial"/>
                <a:cs typeface="Arial"/>
              </a:rPr>
              <a:t> </a:t>
            </a:r>
            <a:r>
              <a:rPr sz="1600" b="1" spc="5" dirty="0">
                <a:solidFill>
                  <a:schemeClr val="tx1"/>
                </a:solidFill>
                <a:latin typeface="Arial"/>
                <a:cs typeface="Arial"/>
              </a:rPr>
              <a:t>is </a:t>
            </a:r>
            <a:r>
              <a:rPr sz="1600" b="1" dirty="0">
                <a:solidFill>
                  <a:schemeClr val="tx1"/>
                </a:solidFill>
                <a:latin typeface="Arial"/>
                <a:cs typeface="Arial"/>
              </a:rPr>
              <a:t>your</a:t>
            </a:r>
            <a:r>
              <a:rPr sz="1600" b="1" spc="40" dirty="0">
                <a:solidFill>
                  <a:schemeClr val="tx1"/>
                </a:solidFill>
                <a:latin typeface="Arial"/>
                <a:cs typeface="Arial"/>
              </a:rPr>
              <a:t> </a:t>
            </a:r>
            <a:r>
              <a:rPr sz="1600" b="1" spc="5" dirty="0">
                <a:solidFill>
                  <a:schemeClr val="tx1"/>
                </a:solidFill>
                <a:latin typeface="Arial"/>
                <a:cs typeface="Arial"/>
              </a:rPr>
              <a:t>gender</a:t>
            </a:r>
            <a:r>
              <a:rPr sz="1600" b="1" spc="25" dirty="0">
                <a:solidFill>
                  <a:schemeClr val="tx1"/>
                </a:solidFill>
                <a:latin typeface="Arial"/>
                <a:cs typeface="Arial"/>
              </a:rPr>
              <a:t> </a:t>
            </a:r>
            <a:r>
              <a:rPr sz="1600" b="1" dirty="0">
                <a:solidFill>
                  <a:schemeClr val="tx1"/>
                </a:solidFill>
                <a:latin typeface="Arial"/>
                <a:cs typeface="Arial"/>
              </a:rPr>
              <a:t>identity?</a:t>
            </a:r>
            <a:r>
              <a:rPr sz="1600" b="1" spc="25" dirty="0">
                <a:latin typeface="Arial"/>
                <a:cs typeface="Arial"/>
              </a:rPr>
              <a:t> </a:t>
            </a:r>
            <a:r>
              <a:rPr sz="1600" b="1" spc="5" dirty="0">
                <a:latin typeface="Arial"/>
                <a:cs typeface="Arial"/>
              </a:rPr>
              <a:t>(Check</a:t>
            </a:r>
            <a:r>
              <a:rPr sz="1600" b="1" spc="30" dirty="0">
                <a:latin typeface="Arial"/>
                <a:cs typeface="Arial"/>
              </a:rPr>
              <a:t> </a:t>
            </a:r>
            <a:r>
              <a:rPr sz="1600" b="1" spc="5" dirty="0">
                <a:latin typeface="Arial"/>
                <a:cs typeface="Arial"/>
              </a:rPr>
              <a:t>and/or</a:t>
            </a:r>
            <a:r>
              <a:rPr sz="1600" b="1" spc="10" dirty="0">
                <a:latin typeface="Arial"/>
                <a:cs typeface="Arial"/>
              </a:rPr>
              <a:t> </a:t>
            </a:r>
            <a:r>
              <a:rPr sz="1600" b="1" spc="5" dirty="0">
                <a:latin typeface="Arial"/>
                <a:cs typeface="Arial"/>
              </a:rPr>
              <a:t>circle</a:t>
            </a:r>
            <a:r>
              <a:rPr sz="1600" b="1" spc="15" dirty="0">
                <a:latin typeface="Arial"/>
                <a:cs typeface="Arial"/>
              </a:rPr>
              <a:t> </a:t>
            </a:r>
            <a:r>
              <a:rPr sz="1600" b="1" dirty="0">
                <a:latin typeface="Arial"/>
                <a:cs typeface="Arial"/>
              </a:rPr>
              <a:t>ALL</a:t>
            </a:r>
            <a:r>
              <a:rPr sz="1600" b="1" spc="25" dirty="0">
                <a:latin typeface="Arial"/>
                <a:cs typeface="Arial"/>
              </a:rPr>
              <a:t> </a:t>
            </a:r>
            <a:r>
              <a:rPr sz="1600" b="1" spc="5" dirty="0">
                <a:latin typeface="Arial"/>
                <a:cs typeface="Arial"/>
              </a:rPr>
              <a:t>that</a:t>
            </a:r>
            <a:r>
              <a:rPr sz="1600" b="1" spc="20" dirty="0">
                <a:latin typeface="Arial"/>
                <a:cs typeface="Arial"/>
              </a:rPr>
              <a:t> </a:t>
            </a:r>
            <a:r>
              <a:rPr sz="1600" b="1" dirty="0">
                <a:latin typeface="Arial"/>
                <a:cs typeface="Arial"/>
              </a:rPr>
              <a:t>apply)</a:t>
            </a:r>
            <a:endParaRPr sz="1600" dirty="0">
              <a:latin typeface="Arial"/>
              <a:cs typeface="Arial"/>
            </a:endParaRPr>
          </a:p>
          <a:p>
            <a:pPr marL="506413" indent="-190500">
              <a:lnSpc>
                <a:spcPct val="100000"/>
              </a:lnSpc>
              <a:spcBef>
                <a:spcPts val="25"/>
              </a:spcBef>
              <a:buFont typeface="Segoe UI Symbol"/>
              <a:buChar char="☐"/>
              <a:tabLst>
                <a:tab pos="203835" algn="l"/>
              </a:tabLst>
            </a:pPr>
            <a:r>
              <a:rPr sz="1600" spc="5" dirty="0">
                <a:latin typeface="Arial"/>
                <a:cs typeface="Arial"/>
              </a:rPr>
              <a:t>Male</a:t>
            </a:r>
            <a:endParaRPr sz="1600" dirty="0">
              <a:latin typeface="Arial"/>
              <a:cs typeface="Arial"/>
            </a:endParaRPr>
          </a:p>
          <a:p>
            <a:pPr marL="506413" indent="-190500">
              <a:lnSpc>
                <a:spcPct val="100000"/>
              </a:lnSpc>
              <a:spcBef>
                <a:spcPts val="25"/>
              </a:spcBef>
              <a:buFont typeface="Segoe UI Symbol"/>
              <a:buChar char="☐"/>
              <a:tabLst>
                <a:tab pos="203835" algn="l"/>
              </a:tabLst>
            </a:pPr>
            <a:r>
              <a:rPr sz="1600" spc="5" dirty="0">
                <a:latin typeface="Arial"/>
                <a:cs typeface="Arial"/>
              </a:rPr>
              <a:t>Female</a:t>
            </a:r>
            <a:endParaRPr sz="1600" dirty="0">
              <a:latin typeface="Arial"/>
              <a:cs typeface="Arial"/>
            </a:endParaRPr>
          </a:p>
          <a:p>
            <a:pPr marL="506413" indent="-190500">
              <a:lnSpc>
                <a:spcPct val="100000"/>
              </a:lnSpc>
              <a:spcBef>
                <a:spcPts val="25"/>
              </a:spcBef>
              <a:buFont typeface="Segoe UI Symbol"/>
              <a:buChar char="☐"/>
              <a:tabLst>
                <a:tab pos="203835" algn="l"/>
              </a:tabLst>
            </a:pPr>
            <a:r>
              <a:rPr sz="1600" spc="10" dirty="0">
                <a:latin typeface="Arial"/>
                <a:cs typeface="Arial"/>
              </a:rPr>
              <a:t>Transgender</a:t>
            </a:r>
            <a:r>
              <a:rPr sz="1600" spc="-45" dirty="0">
                <a:latin typeface="Arial"/>
                <a:cs typeface="Arial"/>
              </a:rPr>
              <a:t> </a:t>
            </a:r>
            <a:r>
              <a:rPr sz="1600" spc="10" dirty="0">
                <a:latin typeface="Arial"/>
                <a:cs typeface="Arial"/>
              </a:rPr>
              <a:t>Male/Transman/FTM</a:t>
            </a:r>
            <a:endParaRPr sz="1600" dirty="0">
              <a:latin typeface="Arial"/>
              <a:cs typeface="Arial"/>
            </a:endParaRPr>
          </a:p>
          <a:p>
            <a:pPr marL="506413" indent="-190500">
              <a:lnSpc>
                <a:spcPct val="100000"/>
              </a:lnSpc>
              <a:spcBef>
                <a:spcPts val="20"/>
              </a:spcBef>
              <a:buFont typeface="Segoe UI Symbol"/>
              <a:buChar char="☐"/>
              <a:tabLst>
                <a:tab pos="203835" algn="l"/>
              </a:tabLst>
            </a:pPr>
            <a:r>
              <a:rPr sz="1600" spc="10" dirty="0">
                <a:latin typeface="Arial"/>
                <a:cs typeface="Arial"/>
              </a:rPr>
              <a:t>Transgender</a:t>
            </a:r>
            <a:r>
              <a:rPr sz="1600" spc="-10" dirty="0">
                <a:latin typeface="Arial"/>
                <a:cs typeface="Arial"/>
              </a:rPr>
              <a:t> </a:t>
            </a:r>
            <a:r>
              <a:rPr sz="1600" spc="5" dirty="0">
                <a:latin typeface="Arial"/>
                <a:cs typeface="Arial"/>
              </a:rPr>
              <a:t>Female/Transwoman/MTF</a:t>
            </a:r>
            <a:endParaRPr lang="en-US" sz="1600" spc="5" dirty="0">
              <a:latin typeface="Arial"/>
              <a:cs typeface="Arial"/>
            </a:endParaRPr>
          </a:p>
          <a:p>
            <a:pPr marL="506413" indent="-190500">
              <a:lnSpc>
                <a:spcPct val="100000"/>
              </a:lnSpc>
              <a:spcBef>
                <a:spcPts val="20"/>
              </a:spcBef>
              <a:buFont typeface="Segoe UI Symbol"/>
              <a:buChar char="☐"/>
              <a:tabLst>
                <a:tab pos="203835" algn="l"/>
              </a:tabLst>
            </a:pPr>
            <a:r>
              <a:rPr lang="en-US" sz="1600" spc="5" dirty="0">
                <a:latin typeface="Arial"/>
                <a:cs typeface="Arial"/>
              </a:rPr>
              <a:t>Non-Binary Identity</a:t>
            </a:r>
            <a:endParaRPr sz="1600" dirty="0">
              <a:latin typeface="Arial"/>
              <a:cs typeface="Arial"/>
            </a:endParaRPr>
          </a:p>
          <a:p>
            <a:pPr marL="506413" indent="-190500">
              <a:lnSpc>
                <a:spcPct val="100000"/>
              </a:lnSpc>
              <a:spcBef>
                <a:spcPts val="25"/>
              </a:spcBef>
              <a:buFont typeface="Segoe UI Symbol"/>
              <a:buChar char="☐"/>
              <a:tabLst>
                <a:tab pos="203835" algn="l"/>
              </a:tabLst>
            </a:pPr>
            <a:r>
              <a:rPr sz="1600" spc="10" dirty="0">
                <a:latin typeface="Arial"/>
                <a:cs typeface="Arial"/>
              </a:rPr>
              <a:t>Do</a:t>
            </a:r>
            <a:r>
              <a:rPr sz="1600" spc="5" dirty="0">
                <a:latin typeface="Arial"/>
                <a:cs typeface="Arial"/>
              </a:rPr>
              <a:t> not</a:t>
            </a:r>
            <a:r>
              <a:rPr sz="1600" spc="25" dirty="0">
                <a:latin typeface="Arial"/>
                <a:cs typeface="Arial"/>
              </a:rPr>
              <a:t> </a:t>
            </a:r>
            <a:r>
              <a:rPr sz="1600" dirty="0">
                <a:latin typeface="Arial"/>
                <a:cs typeface="Arial"/>
              </a:rPr>
              <a:t>identify</a:t>
            </a:r>
            <a:r>
              <a:rPr sz="1600" spc="10" dirty="0">
                <a:latin typeface="Arial"/>
                <a:cs typeface="Arial"/>
              </a:rPr>
              <a:t> as </a:t>
            </a:r>
            <a:r>
              <a:rPr sz="1600" dirty="0">
                <a:latin typeface="Arial"/>
                <a:cs typeface="Arial"/>
              </a:rPr>
              <a:t>Male,</a:t>
            </a:r>
            <a:r>
              <a:rPr sz="1600" spc="40" dirty="0">
                <a:latin typeface="Arial"/>
                <a:cs typeface="Arial"/>
              </a:rPr>
              <a:t> </a:t>
            </a:r>
            <a:r>
              <a:rPr sz="1600" spc="5" dirty="0">
                <a:latin typeface="Arial"/>
                <a:cs typeface="Arial"/>
              </a:rPr>
              <a:t>Female</a:t>
            </a:r>
            <a:r>
              <a:rPr sz="1600" spc="15" dirty="0">
                <a:latin typeface="Arial"/>
                <a:cs typeface="Arial"/>
              </a:rPr>
              <a:t> </a:t>
            </a:r>
            <a:r>
              <a:rPr sz="1600" dirty="0">
                <a:latin typeface="Arial"/>
                <a:cs typeface="Arial"/>
              </a:rPr>
              <a:t>or</a:t>
            </a:r>
            <a:r>
              <a:rPr sz="1600" spc="20" dirty="0">
                <a:latin typeface="Arial"/>
                <a:cs typeface="Arial"/>
              </a:rPr>
              <a:t> </a:t>
            </a:r>
            <a:r>
              <a:rPr sz="1600" spc="5" dirty="0">
                <a:latin typeface="Arial"/>
                <a:cs typeface="Arial"/>
              </a:rPr>
              <a:t>Transgender</a:t>
            </a:r>
            <a:endParaRPr lang="en-US" sz="1600" spc="5" dirty="0">
              <a:latin typeface="Arial"/>
              <a:cs typeface="Arial"/>
            </a:endParaRPr>
          </a:p>
          <a:p>
            <a:pPr marL="506413" indent="-190500">
              <a:lnSpc>
                <a:spcPct val="100000"/>
              </a:lnSpc>
              <a:spcBef>
                <a:spcPts val="25"/>
              </a:spcBef>
              <a:buFont typeface="Segoe UI Symbol"/>
              <a:buChar char="☐"/>
              <a:tabLst>
                <a:tab pos="203835" algn="l"/>
              </a:tabLst>
            </a:pPr>
            <a:r>
              <a:rPr lang="en-US" sz="1600" spc="5" dirty="0">
                <a:latin typeface="Arial"/>
                <a:cs typeface="Arial"/>
              </a:rPr>
              <a:t>Culturally Identified gender, such as Two-Spirit or Berdache</a:t>
            </a:r>
            <a:endParaRPr sz="1600" dirty="0">
              <a:latin typeface="Arial"/>
              <a:cs typeface="Arial"/>
            </a:endParaRPr>
          </a:p>
          <a:p>
            <a:pPr marL="506413" indent="-190500">
              <a:lnSpc>
                <a:spcPct val="100000"/>
              </a:lnSpc>
              <a:spcBef>
                <a:spcPts val="25"/>
              </a:spcBef>
              <a:buFont typeface="Segoe UI Symbol"/>
              <a:buChar char="☐"/>
              <a:tabLst>
                <a:tab pos="203835" algn="l"/>
                <a:tab pos="5958840" algn="l"/>
              </a:tabLst>
            </a:pPr>
            <a:r>
              <a:rPr sz="1600" dirty="0">
                <a:latin typeface="Arial"/>
                <a:cs typeface="Arial"/>
              </a:rPr>
              <a:t>Additional</a:t>
            </a:r>
            <a:r>
              <a:rPr sz="1600" spc="20" dirty="0">
                <a:latin typeface="Arial"/>
                <a:cs typeface="Arial"/>
              </a:rPr>
              <a:t> </a:t>
            </a:r>
            <a:r>
              <a:rPr sz="1600" spc="5" dirty="0">
                <a:latin typeface="Arial"/>
                <a:cs typeface="Arial"/>
              </a:rPr>
              <a:t>category</a:t>
            </a:r>
            <a:r>
              <a:rPr sz="1600" spc="10" dirty="0">
                <a:latin typeface="Arial"/>
                <a:cs typeface="Arial"/>
              </a:rPr>
              <a:t> </a:t>
            </a:r>
            <a:r>
              <a:rPr sz="1600" spc="5" dirty="0">
                <a:latin typeface="Arial"/>
                <a:cs typeface="Arial"/>
              </a:rPr>
              <a:t>(please</a:t>
            </a:r>
            <a:r>
              <a:rPr sz="1600" spc="15" dirty="0">
                <a:latin typeface="Arial"/>
                <a:cs typeface="Arial"/>
              </a:rPr>
              <a:t> </a:t>
            </a:r>
            <a:r>
              <a:rPr sz="1600" dirty="0">
                <a:latin typeface="Arial"/>
                <a:cs typeface="Arial"/>
              </a:rPr>
              <a:t>specify):</a:t>
            </a:r>
            <a:r>
              <a:rPr sz="1600" spc="35" dirty="0">
                <a:latin typeface="Arial"/>
                <a:cs typeface="Arial"/>
              </a:rPr>
              <a:t> </a:t>
            </a:r>
            <a:r>
              <a:rPr sz="1600" u="sng" spc="5" dirty="0">
                <a:uFill>
                  <a:solidFill>
                    <a:srgbClr val="000000"/>
                  </a:solidFill>
                </a:uFill>
                <a:latin typeface="Times New Roman"/>
                <a:cs typeface="Times New Roman"/>
              </a:rPr>
              <a:t> </a:t>
            </a:r>
            <a:r>
              <a:rPr sz="1600" u="sng" dirty="0">
                <a:uFill>
                  <a:solidFill>
                    <a:srgbClr val="000000"/>
                  </a:solidFill>
                </a:uFill>
                <a:latin typeface="Times New Roman"/>
                <a:cs typeface="Times New Roman"/>
              </a:rPr>
              <a:t>	</a:t>
            </a:r>
            <a:endParaRPr sz="1600" dirty="0">
              <a:latin typeface="Times New Roman"/>
              <a:cs typeface="Times New Roman"/>
            </a:endParaRPr>
          </a:p>
          <a:p>
            <a:pPr marL="506413" indent="-190500">
              <a:lnSpc>
                <a:spcPct val="100000"/>
              </a:lnSpc>
              <a:spcBef>
                <a:spcPts val="25"/>
              </a:spcBef>
              <a:buFont typeface="Segoe UI Symbol"/>
              <a:buChar char="☐"/>
              <a:tabLst>
                <a:tab pos="203835" algn="l"/>
              </a:tabLst>
            </a:pPr>
            <a:r>
              <a:rPr lang="en-US" sz="1600" spc="10" dirty="0">
                <a:latin typeface="Arial"/>
                <a:cs typeface="Arial"/>
              </a:rPr>
              <a:t>Prefer to not</a:t>
            </a:r>
            <a:r>
              <a:rPr sz="1600" spc="-5" dirty="0">
                <a:latin typeface="Arial"/>
                <a:cs typeface="Arial"/>
              </a:rPr>
              <a:t> </a:t>
            </a:r>
            <a:r>
              <a:rPr sz="1600" dirty="0">
                <a:latin typeface="Arial"/>
                <a:cs typeface="Arial"/>
              </a:rPr>
              <a:t>answer</a:t>
            </a:r>
          </a:p>
          <a:p>
            <a:pPr marL="0" indent="0">
              <a:lnSpc>
                <a:spcPct val="100000"/>
              </a:lnSpc>
              <a:spcBef>
                <a:spcPts val="180"/>
              </a:spcBef>
              <a:buNone/>
              <a:tabLst>
                <a:tab pos="4893945" algn="l"/>
              </a:tabLst>
            </a:pPr>
            <a:r>
              <a:rPr sz="1600" b="1" dirty="0">
                <a:solidFill>
                  <a:schemeClr val="tx1"/>
                </a:solidFill>
                <a:latin typeface="Arial"/>
                <a:cs typeface="Arial"/>
              </a:rPr>
              <a:t>4.</a:t>
            </a:r>
            <a:r>
              <a:rPr sz="1600" b="1" spc="15" dirty="0">
                <a:solidFill>
                  <a:schemeClr val="tx1"/>
                </a:solidFill>
                <a:latin typeface="Arial"/>
                <a:cs typeface="Arial"/>
              </a:rPr>
              <a:t> </a:t>
            </a:r>
            <a:r>
              <a:rPr sz="1600" b="1" spc="5" dirty="0">
                <a:solidFill>
                  <a:schemeClr val="tx1"/>
                </a:solidFill>
                <a:latin typeface="Arial"/>
                <a:cs typeface="Arial"/>
              </a:rPr>
              <a:t>What</a:t>
            </a:r>
            <a:r>
              <a:rPr sz="1600" b="1" spc="10" dirty="0">
                <a:solidFill>
                  <a:schemeClr val="tx1"/>
                </a:solidFill>
                <a:latin typeface="Arial"/>
                <a:cs typeface="Arial"/>
              </a:rPr>
              <a:t> </a:t>
            </a:r>
            <a:r>
              <a:rPr sz="1600" b="1" spc="5" dirty="0">
                <a:solidFill>
                  <a:schemeClr val="tx1"/>
                </a:solidFill>
                <a:latin typeface="Arial"/>
                <a:cs typeface="Arial"/>
              </a:rPr>
              <a:t>pronouns do</a:t>
            </a:r>
            <a:r>
              <a:rPr sz="1600" b="1" dirty="0">
                <a:solidFill>
                  <a:schemeClr val="tx1"/>
                </a:solidFill>
                <a:latin typeface="Arial"/>
                <a:cs typeface="Arial"/>
              </a:rPr>
              <a:t> </a:t>
            </a:r>
            <a:r>
              <a:rPr sz="1600" b="1" spc="-5" dirty="0">
                <a:solidFill>
                  <a:schemeClr val="tx1"/>
                </a:solidFill>
                <a:latin typeface="Arial"/>
                <a:cs typeface="Arial"/>
              </a:rPr>
              <a:t>you</a:t>
            </a:r>
            <a:r>
              <a:rPr sz="1600" b="1" spc="25" dirty="0">
                <a:solidFill>
                  <a:schemeClr val="tx1"/>
                </a:solidFill>
                <a:latin typeface="Arial"/>
                <a:cs typeface="Arial"/>
              </a:rPr>
              <a:t> </a:t>
            </a:r>
            <a:r>
              <a:rPr sz="1600" b="1" spc="5" dirty="0">
                <a:solidFill>
                  <a:schemeClr val="tx1"/>
                </a:solidFill>
                <a:latin typeface="Arial"/>
                <a:cs typeface="Arial"/>
              </a:rPr>
              <a:t>use</a:t>
            </a:r>
            <a:r>
              <a:rPr sz="1600" b="1" spc="5" dirty="0">
                <a:latin typeface="Arial"/>
                <a:cs typeface="Arial"/>
              </a:rPr>
              <a:t>?</a:t>
            </a:r>
            <a:r>
              <a:rPr sz="1600" u="heavy" dirty="0">
                <a:uFill>
                  <a:solidFill>
                    <a:srgbClr val="000000"/>
                  </a:solidFill>
                </a:uFill>
                <a:latin typeface="Times New Roman"/>
                <a:cs typeface="Times New Roman"/>
              </a:rPr>
              <a:t> 	</a:t>
            </a:r>
            <a:endParaRPr lang="en-US" sz="1600" u="heavy" dirty="0">
              <a:uFill>
                <a:solidFill>
                  <a:srgbClr val="000000"/>
                </a:solidFill>
              </a:uFill>
              <a:latin typeface="Times New Roman"/>
              <a:cs typeface="Times New Roman"/>
            </a:endParaRPr>
          </a:p>
          <a:p>
            <a:pPr marL="0" indent="0">
              <a:lnSpc>
                <a:spcPct val="100000"/>
              </a:lnSpc>
              <a:spcBef>
                <a:spcPts val="180"/>
              </a:spcBef>
              <a:buNone/>
              <a:tabLst>
                <a:tab pos="4893945" algn="l"/>
              </a:tabLst>
            </a:pPr>
            <a:r>
              <a:rPr lang="en-US" sz="1600" b="1" dirty="0">
                <a:solidFill>
                  <a:schemeClr val="tx1"/>
                </a:solidFill>
                <a:uFill>
                  <a:solidFill>
                    <a:srgbClr val="000000"/>
                  </a:solidFill>
                </a:uFill>
                <a:latin typeface="Times New Roman"/>
                <a:cs typeface="Times New Roman"/>
              </a:rPr>
              <a:t>5.  How would you like to be addressed</a:t>
            </a:r>
            <a:r>
              <a:rPr lang="en-US" sz="1600" dirty="0">
                <a:solidFill>
                  <a:schemeClr val="tx1"/>
                </a:solidFill>
                <a:uFill>
                  <a:solidFill>
                    <a:srgbClr val="000000"/>
                  </a:solidFill>
                </a:uFill>
                <a:latin typeface="Times New Roman"/>
                <a:cs typeface="Times New Roman"/>
              </a:rPr>
              <a:t>?</a:t>
            </a:r>
            <a:r>
              <a:rPr lang="en-US" sz="1600" dirty="0">
                <a:uFill>
                  <a:solidFill>
                    <a:srgbClr val="000000"/>
                  </a:solidFill>
                </a:uFill>
                <a:latin typeface="Times New Roman"/>
                <a:cs typeface="Times New Roman"/>
              </a:rPr>
              <a:t>  (nickname, first name, title and last name, other)</a:t>
            </a:r>
          </a:p>
          <a:p>
            <a:pPr marL="0" indent="0">
              <a:lnSpc>
                <a:spcPct val="100000"/>
              </a:lnSpc>
              <a:spcBef>
                <a:spcPts val="180"/>
              </a:spcBef>
              <a:buNone/>
              <a:tabLst>
                <a:tab pos="4893945" algn="l"/>
              </a:tabLst>
            </a:pPr>
            <a:endParaRPr sz="1300" dirty="0">
              <a:latin typeface="Times New Roman"/>
              <a:cs typeface="Times New Roman"/>
            </a:endParaRPr>
          </a:p>
        </p:txBody>
      </p:sp>
    </p:spTree>
    <p:extLst>
      <p:ext uri="{BB962C8B-B14F-4D97-AF65-F5344CB8AC3E}">
        <p14:creationId xmlns:p14="http://schemas.microsoft.com/office/powerpoint/2010/main" val="1672203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9B8A8-7D0E-1C00-3283-D481D2E87E27}"/>
              </a:ext>
            </a:extLst>
          </p:cNvPr>
          <p:cNvSpPr>
            <a:spLocks noGrp="1"/>
          </p:cNvSpPr>
          <p:nvPr>
            <p:ph type="title"/>
          </p:nvPr>
        </p:nvSpPr>
        <p:spPr>
          <a:xfrm>
            <a:off x="684212" y="685801"/>
            <a:ext cx="8534400" cy="469232"/>
          </a:xfrm>
        </p:spPr>
        <p:txBody>
          <a:bodyPr>
            <a:normAutofit fontScale="90000"/>
          </a:bodyPr>
          <a:lstStyle/>
          <a:p>
            <a:pPr algn="ctr"/>
            <a:r>
              <a:rPr lang="en-US" b="1" dirty="0"/>
              <a:t>  </a:t>
            </a:r>
            <a:r>
              <a:rPr lang="en-US" sz="2800" b="1" dirty="0">
                <a:latin typeface="Times New Roman" panose="02020603050405020304" pitchFamily="18" charset="0"/>
                <a:cs typeface="Times New Roman" panose="02020603050405020304" pitchFamily="18" charset="0"/>
              </a:rPr>
              <a:t>Examples and Tools Help Achieve Goals</a:t>
            </a:r>
          </a:p>
        </p:txBody>
      </p:sp>
      <p:sp>
        <p:nvSpPr>
          <p:cNvPr id="3" name="Content Placeholder 2">
            <a:extLst>
              <a:ext uri="{FF2B5EF4-FFF2-40B4-BE49-F238E27FC236}">
                <a16:creationId xmlns:a16="http://schemas.microsoft.com/office/drawing/2014/main" id="{9A8DE2B8-C14F-83D2-2282-9CB414736C8E}"/>
              </a:ext>
            </a:extLst>
          </p:cNvPr>
          <p:cNvSpPr>
            <a:spLocks noGrp="1"/>
          </p:cNvSpPr>
          <p:nvPr>
            <p:ph idx="1"/>
          </p:nvPr>
        </p:nvSpPr>
        <p:spPr>
          <a:xfrm>
            <a:off x="684212" y="1443789"/>
            <a:ext cx="9711072" cy="4509539"/>
          </a:xfrm>
        </p:spPr>
        <p:txBody>
          <a:bodyPr>
            <a:normAutofit/>
          </a:bodyPr>
          <a:lstStyle/>
          <a:p>
            <a:pPr marL="295910" marR="400685" indent="-283845">
              <a:lnSpc>
                <a:spcPts val="1739"/>
              </a:lnSpc>
              <a:spcBef>
                <a:spcPts val="520"/>
              </a:spcBef>
              <a:buFont typeface="Arial"/>
              <a:buChar char="•"/>
              <a:tabLst>
                <a:tab pos="295910" algn="l"/>
                <a:tab pos="296545" algn="l"/>
              </a:tabLst>
            </a:pPr>
            <a:endParaRPr lang="en-US" b="1" dirty="0">
              <a:latin typeface="Arial"/>
              <a:cs typeface="Arial"/>
            </a:endParaRPr>
          </a:p>
          <a:p>
            <a:pPr marL="295910" marR="400685" indent="-283845">
              <a:lnSpc>
                <a:spcPts val="1739"/>
              </a:lnSpc>
              <a:spcBef>
                <a:spcPts val="520"/>
              </a:spcBef>
              <a:buFont typeface="Arial"/>
              <a:buChar char="•"/>
              <a:tabLst>
                <a:tab pos="295910" algn="l"/>
                <a:tab pos="296545" algn="l"/>
              </a:tabLst>
            </a:pPr>
            <a:r>
              <a:rPr lang="en-US" sz="2400" b="1" dirty="0">
                <a:solidFill>
                  <a:schemeClr val="tx1"/>
                </a:solidFill>
                <a:latin typeface="Times New Roman" panose="02020603050405020304" pitchFamily="18" charset="0"/>
                <a:cs typeface="Times New Roman" panose="02020603050405020304" pitchFamily="18" charset="0"/>
              </a:rPr>
              <a:t>Strengthen</a:t>
            </a:r>
            <a:r>
              <a:rPr lang="en-US" sz="2400" b="1" spc="50" dirty="0">
                <a:solidFill>
                  <a:schemeClr val="tx1"/>
                </a:solidFill>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policies</a:t>
            </a:r>
            <a:r>
              <a:rPr lang="en-US" sz="2400" spc="-1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and</a:t>
            </a:r>
            <a:r>
              <a:rPr lang="en-US" sz="2400" spc="1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services</a:t>
            </a:r>
            <a:r>
              <a:rPr lang="en-US" sz="2400" spc="25"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to</a:t>
            </a:r>
            <a:r>
              <a:rPr lang="en-US" sz="2400" dirty="0">
                <a:latin typeface="Times New Roman" panose="02020603050405020304" pitchFamily="18" charset="0"/>
                <a:cs typeface="Times New Roman" panose="02020603050405020304" pitchFamily="18" charset="0"/>
              </a:rPr>
              <a:t> improve</a:t>
            </a:r>
            <a:r>
              <a:rPr lang="en-US" sz="2400" spc="3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the </a:t>
            </a:r>
            <a:r>
              <a:rPr lang="en-US" sz="2400" spc="1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housing</a:t>
            </a:r>
            <a:r>
              <a:rPr lang="en-US" sz="2400" spc="1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outcomes</a:t>
            </a:r>
            <a:r>
              <a:rPr lang="en-US" sz="2400" spc="3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for</a:t>
            </a:r>
            <a:r>
              <a:rPr lang="en-US" sz="2400" spc="1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people</a:t>
            </a:r>
            <a:r>
              <a:rPr lang="en-US" sz="2400" spc="1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experiencing</a:t>
            </a:r>
            <a:r>
              <a:rPr lang="en-US" sz="2400" spc="5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homelessness </a:t>
            </a:r>
            <a:r>
              <a:rPr lang="en-US" sz="2400" spc="-484"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across</a:t>
            </a:r>
            <a:r>
              <a:rPr lang="en-US" sz="2400" dirty="0">
                <a:latin typeface="Times New Roman" panose="02020603050405020304" pitchFamily="18" charset="0"/>
                <a:cs typeface="Times New Roman" panose="02020603050405020304" pitchFamily="18" charset="0"/>
              </a:rPr>
              <a:t> your</a:t>
            </a:r>
            <a:r>
              <a:rPr lang="en-US" sz="2400" spc="15"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crisis </a:t>
            </a:r>
            <a:r>
              <a:rPr lang="en-US" sz="2400" dirty="0">
                <a:latin typeface="Times New Roman" panose="02020603050405020304" pitchFamily="18" charset="0"/>
                <a:cs typeface="Times New Roman" panose="02020603050405020304" pitchFamily="18" charset="0"/>
              </a:rPr>
              <a:t>response</a:t>
            </a:r>
            <a:r>
              <a:rPr lang="en-US" sz="2400" spc="1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system.</a:t>
            </a:r>
            <a:endParaRPr lang="en-US" sz="2400" dirty="0">
              <a:latin typeface="Times New Roman" panose="02020603050405020304" pitchFamily="18" charset="0"/>
              <a:cs typeface="Times New Roman" panose="02020603050405020304" pitchFamily="18" charset="0"/>
            </a:endParaRPr>
          </a:p>
          <a:p>
            <a:pPr>
              <a:lnSpc>
                <a:spcPct val="100000"/>
              </a:lnSpc>
              <a:spcBef>
                <a:spcPts val="25"/>
              </a:spcBef>
              <a:buClr>
                <a:srgbClr val="4BACC6"/>
              </a:buClr>
              <a:buFont typeface="Arial"/>
              <a:buChar char="•"/>
            </a:pPr>
            <a:endParaRPr lang="en-US" sz="2400" dirty="0">
              <a:latin typeface="Times New Roman" panose="02020603050405020304" pitchFamily="18" charset="0"/>
              <a:cs typeface="Times New Roman" panose="02020603050405020304" pitchFamily="18" charset="0"/>
            </a:endParaRPr>
          </a:p>
          <a:p>
            <a:pPr marL="295910" marR="5080" indent="-283845">
              <a:lnSpc>
                <a:spcPts val="1739"/>
              </a:lnSpc>
              <a:spcBef>
                <a:spcPts val="5"/>
              </a:spcBef>
              <a:buFont typeface="Arial"/>
              <a:buChar char="•"/>
              <a:tabLst>
                <a:tab pos="295910" algn="l"/>
                <a:tab pos="296545" algn="l"/>
              </a:tabLst>
            </a:pPr>
            <a:r>
              <a:rPr lang="en-US" sz="2400" b="1" dirty="0">
                <a:solidFill>
                  <a:schemeClr val="tx1"/>
                </a:solidFill>
                <a:latin typeface="Times New Roman" panose="02020603050405020304" pitchFamily="18" charset="0"/>
                <a:cs typeface="Times New Roman" panose="02020603050405020304" pitchFamily="18" charset="0"/>
              </a:rPr>
              <a:t>Implement</a:t>
            </a:r>
            <a:r>
              <a:rPr lang="en-US" sz="2400" b="1" dirty="0">
                <a:solidFill>
                  <a:srgbClr val="4BACC6"/>
                </a:solidFill>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an equal access </a:t>
            </a:r>
            <a:r>
              <a:rPr lang="en-US" sz="2400" dirty="0">
                <a:latin typeface="Times New Roman" panose="02020603050405020304" pitchFamily="18" charset="0"/>
                <a:cs typeface="Times New Roman" panose="02020603050405020304" pitchFamily="18" charset="0"/>
              </a:rPr>
              <a:t>approach</a:t>
            </a:r>
            <a:r>
              <a:rPr lang="en-US" sz="2400" spc="25" dirty="0">
                <a:latin typeface="Times New Roman" panose="02020603050405020304" pitchFamily="18" charset="0"/>
                <a:cs typeface="Times New Roman" panose="02020603050405020304" pitchFamily="18" charset="0"/>
              </a:rPr>
              <a:t> </a:t>
            </a:r>
            <a:r>
              <a:rPr lang="en-US" sz="2400" spc="-484"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that</a:t>
            </a:r>
            <a:r>
              <a:rPr lang="en-US" sz="2400" spc="5" dirty="0">
                <a:latin typeface="Times New Roman" panose="02020603050405020304" pitchFamily="18" charset="0"/>
                <a:cs typeface="Times New Roman" panose="02020603050405020304" pitchFamily="18" charset="0"/>
              </a:rPr>
              <a:t> includes </a:t>
            </a:r>
            <a:r>
              <a:rPr lang="en-US" sz="2400" dirty="0">
                <a:latin typeface="Times New Roman" panose="02020603050405020304" pitchFamily="18" charset="0"/>
                <a:cs typeface="Times New Roman" panose="02020603050405020304" pitchFamily="18" charset="0"/>
              </a:rPr>
              <a:t>emergency</a:t>
            </a:r>
            <a:r>
              <a:rPr lang="en-US" sz="2400" spc="2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shelters.</a:t>
            </a:r>
          </a:p>
          <a:p>
            <a:pPr>
              <a:lnSpc>
                <a:spcPct val="100000"/>
              </a:lnSpc>
              <a:spcBef>
                <a:spcPts val="25"/>
              </a:spcBef>
              <a:buClr>
                <a:srgbClr val="4BACC6"/>
              </a:buClr>
              <a:buFont typeface="Arial"/>
              <a:buChar char="•"/>
            </a:pPr>
            <a:endParaRPr lang="en-US" sz="2400" dirty="0">
              <a:latin typeface="Times New Roman" panose="02020603050405020304" pitchFamily="18" charset="0"/>
              <a:cs typeface="Times New Roman" panose="02020603050405020304" pitchFamily="18" charset="0"/>
            </a:endParaRPr>
          </a:p>
          <a:p>
            <a:pPr marL="295910" marR="146050" indent="-283845">
              <a:lnSpc>
                <a:spcPts val="1739"/>
              </a:lnSpc>
              <a:buFont typeface="Arial"/>
              <a:buChar char="•"/>
              <a:tabLst>
                <a:tab pos="295910" algn="l"/>
                <a:tab pos="296545" algn="l"/>
              </a:tabLst>
            </a:pPr>
            <a:r>
              <a:rPr lang="en-US" sz="2400" b="1" dirty="0">
                <a:solidFill>
                  <a:schemeClr val="tx1"/>
                </a:solidFill>
                <a:latin typeface="Times New Roman" panose="02020603050405020304" pitchFamily="18" charset="0"/>
                <a:cs typeface="Times New Roman" panose="02020603050405020304" pitchFamily="18" charset="0"/>
              </a:rPr>
              <a:t>Align</a:t>
            </a:r>
            <a:r>
              <a:rPr lang="en-US" sz="2400" b="1" spc="25" dirty="0">
                <a:solidFill>
                  <a:schemeClr val="tx1"/>
                </a:solidFill>
                <a:latin typeface="Times New Roman" panose="02020603050405020304" pitchFamily="18" charset="0"/>
                <a:cs typeface="Times New Roman" panose="02020603050405020304" pitchFamily="18" charset="0"/>
              </a:rPr>
              <a:t>  Actions </a:t>
            </a:r>
            <a:r>
              <a:rPr lang="en-US" sz="2400" spc="5" dirty="0">
                <a:latin typeface="Times New Roman" panose="02020603050405020304" pitchFamily="18" charset="0"/>
                <a:cs typeface="Times New Roman" panose="02020603050405020304" pitchFamily="18" charset="0"/>
              </a:rPr>
              <a:t>with the</a:t>
            </a:r>
            <a:r>
              <a:rPr lang="en-US" sz="2400" dirty="0">
                <a:latin typeface="Times New Roman" panose="02020603050405020304" pitchFamily="18" charset="0"/>
                <a:cs typeface="Times New Roman" panose="02020603050405020304" pitchFamily="18" charset="0"/>
              </a:rPr>
              <a:t> community’s</a:t>
            </a:r>
            <a:r>
              <a:rPr lang="en-US" sz="2400" spc="3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goals </a:t>
            </a:r>
            <a:r>
              <a:rPr lang="en-US" sz="2400" spc="-484"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to</a:t>
            </a:r>
            <a:r>
              <a:rPr lang="en-US" sz="2400" spc="-10" dirty="0">
                <a:latin typeface="Times New Roman" panose="02020603050405020304" pitchFamily="18" charset="0"/>
                <a:cs typeface="Times New Roman" panose="02020603050405020304" pitchFamily="18" charset="0"/>
              </a:rPr>
              <a:t>  promote equal Access.</a:t>
            </a:r>
          </a:p>
          <a:p>
            <a:pPr marL="295910" marR="146050" indent="-283845">
              <a:lnSpc>
                <a:spcPts val="1739"/>
              </a:lnSpc>
              <a:buFont typeface="Arial"/>
              <a:buChar char="•"/>
              <a:tabLst>
                <a:tab pos="295910" algn="l"/>
                <a:tab pos="296545" algn="l"/>
              </a:tabLst>
            </a:pPr>
            <a:endParaRPr lang="en-US" sz="2400" dirty="0">
              <a:latin typeface="Times New Roman" panose="02020603050405020304" pitchFamily="18" charset="0"/>
              <a:cs typeface="Times New Roman" panose="02020603050405020304" pitchFamily="18" charset="0"/>
            </a:endParaRPr>
          </a:p>
          <a:p>
            <a:pPr marL="295910" indent="-283845">
              <a:lnSpc>
                <a:spcPct val="100000"/>
              </a:lnSpc>
              <a:buFont typeface="Arial"/>
              <a:buChar char="•"/>
              <a:tabLst>
                <a:tab pos="295910" algn="l"/>
                <a:tab pos="296545" algn="l"/>
              </a:tabLst>
            </a:pPr>
            <a:r>
              <a:rPr lang="en-US" sz="2400" b="1" dirty="0">
                <a:solidFill>
                  <a:schemeClr val="tx1"/>
                </a:solidFill>
                <a:latin typeface="Times New Roman" panose="02020603050405020304" pitchFamily="18" charset="0"/>
                <a:cs typeface="Times New Roman" panose="02020603050405020304" pitchFamily="18" charset="0"/>
              </a:rPr>
              <a:t>Provide</a:t>
            </a:r>
            <a:r>
              <a:rPr lang="en-US" sz="2400" b="1" spc="40" dirty="0">
                <a:solidFill>
                  <a:srgbClr val="4BACC6"/>
                </a:solidFill>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low-barrier,</a:t>
            </a:r>
            <a:r>
              <a:rPr lang="en-US" sz="2400" spc="5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safe,</a:t>
            </a:r>
            <a:r>
              <a:rPr lang="en-US" sz="2400" spc="1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and</a:t>
            </a:r>
            <a:r>
              <a:rPr lang="en-US" sz="2400" spc="20" dirty="0">
                <a:latin typeface="Times New Roman" panose="02020603050405020304" pitchFamily="18" charset="0"/>
                <a:cs typeface="Times New Roman" panose="02020603050405020304" pitchFamily="18" charset="0"/>
              </a:rPr>
              <a:t> client</a:t>
            </a:r>
            <a:r>
              <a:rPr lang="en-US" sz="2400" dirty="0">
                <a:latin typeface="Times New Roman" panose="02020603050405020304" pitchFamily="18" charset="0"/>
                <a:cs typeface="Times New Roman" panose="02020603050405020304" pitchFamily="18" charset="0"/>
              </a:rPr>
              <a:t>-focused resources.</a:t>
            </a:r>
          </a:p>
          <a:p>
            <a:pPr>
              <a:lnSpc>
                <a:spcPct val="100000"/>
              </a:lnSpc>
              <a:spcBef>
                <a:spcPts val="30"/>
              </a:spcBef>
            </a:pPr>
            <a:endParaRPr lang="en-US" sz="2400" dirty="0">
              <a:latin typeface="Times New Roman" panose="02020603050405020304" pitchFamily="18" charset="0"/>
              <a:cs typeface="Times New Roman" panose="02020603050405020304" pitchFamily="18" charset="0"/>
            </a:endParaRPr>
          </a:p>
          <a:p>
            <a:pPr marL="356870">
              <a:lnSpc>
                <a:spcPct val="100000"/>
              </a:lnSpc>
            </a:pPr>
            <a:r>
              <a:rPr lang="en-US" sz="2400" u="sng" dirty="0">
                <a:solidFill>
                  <a:srgbClr val="0000FF"/>
                </a:solidFill>
                <a:uFill>
                  <a:solidFill>
                    <a:srgbClr val="0000FF"/>
                  </a:solidFill>
                </a:uFill>
                <a:latin typeface="Times New Roman" panose="02020603050405020304" pitchFamily="18" charset="0"/>
                <a:cs typeface="Times New Roman" panose="02020603050405020304" pitchFamily="18" charset="0"/>
              </a:rPr>
              <a:t>https://endhomelessness.org/resource/emergency-shelter</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7990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69" y="838866"/>
            <a:ext cx="10972800" cy="782641"/>
          </a:xfrm>
        </p:spPr>
        <p:txBody>
          <a:bodyPr/>
          <a:lstStyle/>
          <a:p>
            <a:pPr algn="ctr"/>
            <a:r>
              <a:rPr lang="en-US" b="1" dirty="0"/>
              <a:t> </a:t>
            </a:r>
            <a:r>
              <a:rPr lang="en-US" sz="2800" b="1" dirty="0">
                <a:latin typeface="Times New Roman" panose="02020603050405020304" pitchFamily="18" charset="0"/>
                <a:cs typeface="Times New Roman" panose="02020603050405020304" pitchFamily="18" charset="0"/>
              </a:rPr>
              <a:t>Example #1</a:t>
            </a:r>
          </a:p>
        </p:txBody>
      </p:sp>
      <p:pic>
        <p:nvPicPr>
          <p:cNvPr id="8" name="Content Placeholder 4" descr="The stories La tells....: Fathers Day tale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34773" y="2619173"/>
            <a:ext cx="2518396" cy="3294063"/>
          </a:xfrm>
          <a:prstGeom prst="rect">
            <a:avLst/>
          </a:prstGeom>
        </p:spPr>
      </p:pic>
      <p:sp>
        <p:nvSpPr>
          <p:cNvPr id="6" name="TextBox 5"/>
          <p:cNvSpPr txBox="1"/>
          <p:nvPr/>
        </p:nvSpPr>
        <p:spPr>
          <a:xfrm>
            <a:off x="680369" y="1693182"/>
            <a:ext cx="9628095" cy="3046988"/>
          </a:xfrm>
          <a:prstGeom prst="rect">
            <a:avLst/>
          </a:prstGeom>
          <a:noFill/>
        </p:spPr>
        <p:txBody>
          <a:bodyPr wrap="square" rtlCol="0">
            <a:spAutoFit/>
          </a:bodyPr>
          <a:lstStyle/>
          <a:p>
            <a:r>
              <a:rPr lang="en-US" sz="3200" dirty="0">
                <a:solidFill>
                  <a:srgbClr val="000000"/>
                </a:solidFill>
                <a:latin typeface="CIDFont+F4"/>
              </a:rPr>
              <a:t>If I operate a project using HUD funds that serves single women and children, do I need to serve men with children?</a:t>
            </a:r>
          </a:p>
          <a:p>
            <a:endParaRPr lang="en-US" sz="3200" dirty="0">
              <a:solidFill>
                <a:srgbClr val="000000"/>
              </a:solidFill>
              <a:latin typeface="CIDFont+F4"/>
            </a:endParaRPr>
          </a:p>
          <a:p>
            <a:r>
              <a:rPr lang="en-US" sz="3200" dirty="0">
                <a:solidFill>
                  <a:srgbClr val="000000"/>
                </a:solidFill>
                <a:latin typeface="CIDFont+F5"/>
              </a:rPr>
              <a:t> </a:t>
            </a:r>
            <a:r>
              <a:rPr lang="en-US" sz="3200" dirty="0">
                <a:solidFill>
                  <a:srgbClr val="000000"/>
                </a:solidFill>
                <a:latin typeface="CIDFont+F4"/>
              </a:rPr>
              <a:t>Yes</a:t>
            </a:r>
          </a:p>
          <a:p>
            <a:r>
              <a:rPr lang="en-US" sz="3200" dirty="0">
                <a:solidFill>
                  <a:srgbClr val="000000"/>
                </a:solidFill>
                <a:latin typeface="CIDFont+F5"/>
              </a:rPr>
              <a:t> </a:t>
            </a:r>
            <a:r>
              <a:rPr lang="en-US" sz="3200" dirty="0">
                <a:solidFill>
                  <a:srgbClr val="000000"/>
                </a:solidFill>
                <a:latin typeface="CIDFont+F4"/>
              </a:rPr>
              <a:t>No</a:t>
            </a:r>
          </a:p>
        </p:txBody>
      </p:sp>
    </p:spTree>
    <p:extLst>
      <p:ext uri="{BB962C8B-B14F-4D97-AF65-F5344CB8AC3E}">
        <p14:creationId xmlns:p14="http://schemas.microsoft.com/office/powerpoint/2010/main" val="3598465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082" y="896932"/>
            <a:ext cx="10972800" cy="369026"/>
          </a:xfrm>
        </p:spPr>
        <p:txBody>
          <a:bodyPr>
            <a:normAutofit fontScale="90000"/>
          </a:bodyPr>
          <a:lstStyle/>
          <a:p>
            <a:pPr algn="ctr"/>
            <a:r>
              <a:rPr lang="en-US" sz="2800" b="1" dirty="0">
                <a:latin typeface="Times New Roman" panose="02020603050405020304" pitchFamily="18" charset="0"/>
                <a:cs typeface="Times New Roman" panose="02020603050405020304" pitchFamily="18" charset="0"/>
              </a:rPr>
              <a:t>Example #1 Answer</a:t>
            </a:r>
          </a:p>
        </p:txBody>
      </p:sp>
      <p:sp>
        <p:nvSpPr>
          <p:cNvPr id="3" name="Content Placeholder 2"/>
          <p:cNvSpPr>
            <a:spLocks noGrp="1"/>
          </p:cNvSpPr>
          <p:nvPr>
            <p:ph idx="1"/>
          </p:nvPr>
        </p:nvSpPr>
        <p:spPr>
          <a:xfrm>
            <a:off x="460007" y="1441654"/>
            <a:ext cx="10972800" cy="4519414"/>
          </a:xfrm>
        </p:spPr>
        <p:txBody>
          <a:bodyPr>
            <a:noAutofit/>
          </a:bodyPr>
          <a:lstStyle/>
          <a:p>
            <a:pPr marL="91437" indent="0" algn="ctr">
              <a:buNone/>
            </a:pPr>
            <a:r>
              <a:rPr lang="en-US" sz="2400" b="1" i="1" dirty="0"/>
              <a:t>HUD SAYS – YES!</a:t>
            </a:r>
            <a:endParaRPr lang="en-US" sz="2400" i="1" dirty="0"/>
          </a:p>
          <a:p>
            <a:r>
              <a:rPr lang="en-US" sz="2400" dirty="0">
                <a:latin typeface="Times New Roman" panose="02020603050405020304" pitchFamily="18" charset="0"/>
                <a:cs typeface="Times New Roman" panose="02020603050405020304" pitchFamily="18" charset="0"/>
              </a:rPr>
              <a:t>HUD funded projects that serve families with minor children are not permitted to exclude families based on the gender of the head-of-household.</a:t>
            </a:r>
          </a:p>
          <a:p>
            <a:r>
              <a:rPr lang="en-US" sz="2400" dirty="0">
                <a:latin typeface="Times New Roman" panose="02020603050405020304" pitchFamily="18" charset="0"/>
                <a:cs typeface="Times New Roman" panose="02020603050405020304" pitchFamily="18" charset="0"/>
              </a:rPr>
              <a:t>A household with a head-of-household who is male, and otherwise eligible for the service, must be provided access to the same services, opportunities, and staff to which all households enrolled in the project have access.</a:t>
            </a:r>
          </a:p>
          <a:p>
            <a:r>
              <a:rPr lang="en-US" sz="2400" dirty="0">
                <a:latin typeface="Times New Roman" panose="02020603050405020304" pitchFamily="18" charset="0"/>
                <a:cs typeface="Times New Roman" panose="02020603050405020304" pitchFamily="18" charset="0"/>
              </a:rPr>
              <a:t>Projects </a:t>
            </a:r>
            <a:r>
              <a:rPr lang="en-US" sz="2400" u="sng" dirty="0">
                <a:latin typeface="Times New Roman" panose="02020603050405020304" pitchFamily="18" charset="0"/>
                <a:cs typeface="Times New Roman" panose="02020603050405020304" pitchFamily="18" charset="0"/>
              </a:rPr>
              <a:t>may</a:t>
            </a:r>
            <a:r>
              <a:rPr lang="en-US" sz="2400" dirty="0">
                <a:latin typeface="Times New Roman" panose="02020603050405020304" pitchFamily="18" charset="0"/>
                <a:cs typeface="Times New Roman" panose="02020603050405020304" pitchFamily="18" charset="0"/>
              </a:rPr>
              <a:t> establish a requirement that they only serve households with minor children and exclude households comprised entirely of adults.</a:t>
            </a:r>
          </a:p>
        </p:txBody>
      </p:sp>
      <p:pic>
        <p:nvPicPr>
          <p:cNvPr id="4" name="Picture 3"/>
          <p:cNvPicPr>
            <a:picLocks noChangeAspect="1"/>
          </p:cNvPicPr>
          <p:nvPr/>
        </p:nvPicPr>
        <p:blipFill>
          <a:blip r:embed="rId3"/>
          <a:stretch>
            <a:fillRect/>
          </a:stretch>
        </p:blipFill>
        <p:spPr>
          <a:xfrm>
            <a:off x="10375259" y="447472"/>
            <a:ext cx="1583659" cy="1511108"/>
          </a:xfrm>
          <a:prstGeom prst="rect">
            <a:avLst/>
          </a:prstGeom>
        </p:spPr>
      </p:pic>
    </p:spTree>
    <p:extLst>
      <p:ext uri="{BB962C8B-B14F-4D97-AF65-F5344CB8AC3E}">
        <p14:creationId xmlns:p14="http://schemas.microsoft.com/office/powerpoint/2010/main" val="2383636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376" y="730084"/>
            <a:ext cx="10972800" cy="535535"/>
          </a:xfrm>
        </p:spPr>
        <p:txBody>
          <a:bodyPr>
            <a:normAutofit/>
          </a:bodyPr>
          <a:lstStyle/>
          <a:p>
            <a:pPr algn="ctr"/>
            <a:r>
              <a:rPr lang="en-US" b="1" dirty="0"/>
              <a:t>Example #2</a:t>
            </a:r>
          </a:p>
        </p:txBody>
      </p:sp>
      <p:sp>
        <p:nvSpPr>
          <p:cNvPr id="3" name="Content Placeholder 2"/>
          <p:cNvSpPr>
            <a:spLocks noGrp="1"/>
          </p:cNvSpPr>
          <p:nvPr>
            <p:ph idx="1"/>
          </p:nvPr>
        </p:nvSpPr>
        <p:spPr>
          <a:xfrm>
            <a:off x="609600" y="1363919"/>
            <a:ext cx="10972800" cy="5425015"/>
          </a:xfrm>
        </p:spPr>
        <p:txBody>
          <a:bodyPr>
            <a:normAutofit/>
          </a:bodyPr>
          <a:lstStyle/>
          <a:p>
            <a:r>
              <a:rPr lang="en-US" sz="2800" dirty="0">
                <a:latin typeface="Times New Roman" panose="02020603050405020304" pitchFamily="18" charset="0"/>
                <a:cs typeface="Times New Roman" panose="02020603050405020304" pitchFamily="18" charset="0"/>
              </a:rPr>
              <a:t>You operate a small facility w only two restrooms with showers.</a:t>
            </a:r>
          </a:p>
          <a:p>
            <a:r>
              <a:rPr lang="en-US" sz="2800" dirty="0">
                <a:latin typeface="Times New Roman" panose="02020603050405020304" pitchFamily="18" charset="0"/>
                <a:cs typeface="Times New Roman" panose="02020603050405020304" pitchFamily="18" charset="0"/>
              </a:rPr>
              <a:t> A transgender client asks which restroom they should use.</a:t>
            </a:r>
          </a:p>
          <a:p>
            <a:r>
              <a:rPr lang="en-US" sz="2800" dirty="0">
                <a:latin typeface="Times New Roman" panose="02020603050405020304" pitchFamily="18" charset="0"/>
                <a:cs typeface="Times New Roman" panose="02020603050405020304" pitchFamily="18" charset="0"/>
              </a:rPr>
              <a:t> Another client overhears the conversation,  a becomes upset, expresses fear that the client will be ‘spying’ on them</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What do you say?</a:t>
            </a:r>
          </a:p>
          <a:p>
            <a:r>
              <a:rPr lang="en-US" sz="2800" dirty="0">
                <a:latin typeface="Times New Roman" panose="02020603050405020304" pitchFamily="18" charset="0"/>
                <a:cs typeface="Times New Roman" panose="02020603050405020304" pitchFamily="18" charset="0"/>
              </a:rPr>
              <a:t>What can you do?</a:t>
            </a:r>
          </a:p>
          <a:p>
            <a:endParaRPr lang="en-US" dirty="0"/>
          </a:p>
          <a:p>
            <a:endParaRPr lang="en-US" dirty="0"/>
          </a:p>
        </p:txBody>
      </p:sp>
      <p:pic>
        <p:nvPicPr>
          <p:cNvPr id="4" name="Picture 3" descr="Text, icon&#10;&#10;Description automatically generated with medium confidence">
            <a:extLst>
              <a:ext uri="{FF2B5EF4-FFF2-40B4-BE49-F238E27FC236}">
                <a16:creationId xmlns:a16="http://schemas.microsoft.com/office/drawing/2014/main" id="{361FA170-8091-47A1-AD71-B54E7AC2AC6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298029" y="3974761"/>
            <a:ext cx="2846438" cy="1991032"/>
          </a:xfrm>
          <a:prstGeom prst="rect">
            <a:avLst/>
          </a:prstGeom>
        </p:spPr>
      </p:pic>
    </p:spTree>
    <p:extLst>
      <p:ext uri="{BB962C8B-B14F-4D97-AF65-F5344CB8AC3E}">
        <p14:creationId xmlns:p14="http://schemas.microsoft.com/office/powerpoint/2010/main" val="660056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729" y="778278"/>
            <a:ext cx="10972800" cy="560724"/>
          </a:xfrm>
        </p:spPr>
        <p:txBody>
          <a:bodyPr>
            <a:normAutofit/>
          </a:bodyPr>
          <a:lstStyle/>
          <a:p>
            <a:pPr algn="ctr"/>
            <a:r>
              <a:rPr lang="en-US" sz="2800" b="1" dirty="0">
                <a:latin typeface="Times New Roman" panose="02020603050405020304" pitchFamily="18" charset="0"/>
                <a:cs typeface="Times New Roman" panose="02020603050405020304" pitchFamily="18" charset="0"/>
              </a:rPr>
              <a:t>Example #2 - Answer</a:t>
            </a:r>
          </a:p>
        </p:txBody>
      </p:sp>
      <p:sp>
        <p:nvSpPr>
          <p:cNvPr id="4" name="Content Placeholder 2"/>
          <p:cNvSpPr>
            <a:spLocks noGrp="1"/>
          </p:cNvSpPr>
          <p:nvPr>
            <p:ph idx="1"/>
          </p:nvPr>
        </p:nvSpPr>
        <p:spPr>
          <a:xfrm>
            <a:off x="538354" y="1054664"/>
            <a:ext cx="11407212" cy="5803336"/>
          </a:xfrm>
        </p:spPr>
        <p:txBody>
          <a:bodyPr>
            <a:normAutofit/>
          </a:bodyPr>
          <a:lstStyle/>
          <a:p>
            <a:pPr>
              <a:buFont typeface="Wingdings" panose="05000000000000000000" pitchFamily="2" charset="2"/>
              <a:buChar char="Ø"/>
            </a:pPr>
            <a:r>
              <a:rPr lang="en-US" sz="2300" dirty="0"/>
              <a:t> </a:t>
            </a:r>
            <a:r>
              <a:rPr lang="en-US" sz="2300" dirty="0">
                <a:latin typeface="Times New Roman" panose="02020603050405020304" pitchFamily="18" charset="0"/>
                <a:cs typeface="Times New Roman" panose="02020603050405020304" pitchFamily="18" charset="0"/>
              </a:rPr>
              <a:t>Assure </a:t>
            </a:r>
            <a:r>
              <a:rPr lang="en-US" sz="2300" u="sng" dirty="0">
                <a:latin typeface="Times New Roman" panose="02020603050405020304" pitchFamily="18" charset="0"/>
                <a:cs typeface="Times New Roman" panose="02020603050405020304" pitchFamily="18" charset="0"/>
              </a:rPr>
              <a:t>both</a:t>
            </a:r>
            <a:r>
              <a:rPr lang="en-US" sz="2300" dirty="0">
                <a:latin typeface="Times New Roman" panose="02020603050405020304" pitchFamily="18" charset="0"/>
                <a:cs typeface="Times New Roman" panose="02020603050405020304" pitchFamily="18" charset="0"/>
              </a:rPr>
              <a:t> clients that you want to help them to be able to shower comfortably.</a:t>
            </a:r>
          </a:p>
          <a:p>
            <a:pPr>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 Because access is based on self-declared gender identity – ask which shower would be more comfortable.</a:t>
            </a:r>
          </a:p>
          <a:p>
            <a:pPr>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 Offer the upset client a chance to shower privately later.</a:t>
            </a:r>
          </a:p>
          <a:p>
            <a:pPr>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 Increase privacy, when possible, by:</a:t>
            </a:r>
          </a:p>
          <a:p>
            <a:pPr marL="860425" indent="0">
              <a:buNone/>
            </a:pPr>
            <a:r>
              <a:rPr lang="en-US" sz="2300" dirty="0">
                <a:latin typeface="Times New Roman" panose="02020603050405020304" pitchFamily="18" charset="0"/>
                <a:cs typeface="Times New Roman" panose="02020603050405020304" pitchFamily="18" charset="0"/>
              </a:rPr>
              <a:t>Installing temporary or permanent curtains</a:t>
            </a:r>
          </a:p>
          <a:p>
            <a:pPr marL="860425" indent="0">
              <a:buNone/>
            </a:pPr>
            <a:r>
              <a:rPr lang="en-US" sz="2300" dirty="0">
                <a:latin typeface="Times New Roman" panose="02020603050405020304" pitchFamily="18" charset="0"/>
                <a:cs typeface="Times New Roman" panose="02020603050405020304" pitchFamily="18" charset="0"/>
              </a:rPr>
              <a:t>Installing locks, doors, or partitions to toilet stalls</a:t>
            </a:r>
          </a:p>
          <a:p>
            <a:pPr marL="860425" indent="0">
              <a:buNone/>
            </a:pPr>
            <a:r>
              <a:rPr lang="en-US" sz="2300" dirty="0">
                <a:latin typeface="Times New Roman" panose="02020603050405020304" pitchFamily="18" charset="0"/>
                <a:cs typeface="Times New Roman" panose="02020603050405020304" pitchFamily="18" charset="0"/>
              </a:rPr>
              <a:t>Create staggered shower schedules for everyone to ensure access and to enhance privacy</a:t>
            </a:r>
          </a:p>
          <a:p>
            <a:pPr>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 Expand Access: Make single-use facilities all-gender, meaning anyone can use them</a:t>
            </a:r>
          </a:p>
          <a:p>
            <a:pPr marL="0" indent="0">
              <a:buNone/>
            </a:pPr>
            <a:endParaRPr lang="en-US" sz="2900" dirty="0"/>
          </a:p>
        </p:txBody>
      </p:sp>
    </p:spTree>
    <p:extLst>
      <p:ext uri="{BB962C8B-B14F-4D97-AF65-F5344CB8AC3E}">
        <p14:creationId xmlns:p14="http://schemas.microsoft.com/office/powerpoint/2010/main" val="16606775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57F33-68E1-6A34-89FD-78F342E47CB7}"/>
              </a:ext>
            </a:extLst>
          </p:cNvPr>
          <p:cNvSpPr>
            <a:spLocks noGrp="1"/>
          </p:cNvSpPr>
          <p:nvPr>
            <p:ph type="title"/>
          </p:nvPr>
        </p:nvSpPr>
        <p:spPr>
          <a:xfrm>
            <a:off x="1130270" y="953324"/>
            <a:ext cx="9603275" cy="661467"/>
          </a:xfrm>
        </p:spPr>
        <p:txBody>
          <a:bodyPr>
            <a:normAutofit fontScale="90000"/>
          </a:bodyPr>
          <a:lstStyle/>
          <a:p>
            <a:pPr algn="ctr"/>
            <a:r>
              <a:rPr lang="en-US" sz="3200" b="1">
                <a:solidFill>
                  <a:schemeClr val="tx1"/>
                </a:solidFill>
              </a:rPr>
              <a:t>Example  #3</a:t>
            </a:r>
            <a:r>
              <a:rPr lang="en-US" b="1">
                <a:solidFill>
                  <a:schemeClr val="tx1"/>
                </a:solidFill>
              </a:rPr>
              <a:t> </a:t>
            </a:r>
            <a:br>
              <a:rPr lang="en-US" b="1">
                <a:solidFill>
                  <a:schemeClr val="tx1"/>
                </a:solidFill>
              </a:rPr>
            </a:br>
            <a:endParaRPr lang="en-US"/>
          </a:p>
        </p:txBody>
      </p:sp>
      <p:sp>
        <p:nvSpPr>
          <p:cNvPr id="3" name="Content Placeholder 2">
            <a:extLst>
              <a:ext uri="{FF2B5EF4-FFF2-40B4-BE49-F238E27FC236}">
                <a16:creationId xmlns:a16="http://schemas.microsoft.com/office/drawing/2014/main" id="{EDE21B15-5C86-40A0-AFA5-DDD185D80BE5}"/>
              </a:ext>
            </a:extLst>
          </p:cNvPr>
          <p:cNvSpPr>
            <a:spLocks noGrp="1"/>
          </p:cNvSpPr>
          <p:nvPr>
            <p:ph idx="1"/>
          </p:nvPr>
        </p:nvSpPr>
        <p:spPr>
          <a:xfrm>
            <a:off x="1130270" y="1614791"/>
            <a:ext cx="9603275" cy="3851554"/>
          </a:xfrm>
        </p:spPr>
        <p:txBody>
          <a:bodyPr>
            <a:normAutofit lnSpcReduction="10000"/>
          </a:bodyPr>
          <a:lstStyle/>
          <a:p>
            <a:pPr marL="342900" indent="-342900">
              <a:buFont typeface="Arial" panose="020B0604020202020204" pitchFamily="34" charset="0"/>
              <a:buChar char="•"/>
            </a:pPr>
            <a:r>
              <a:rPr lang="en-US" sz="2000" dirty="0"/>
              <a:t>A 50 bed men’s shelter in an old building with only congregate sleeping and bathroom facilities,  with virtually no client privacy.   One of the guests comes to a volunteer staff persons and identifies himself as transgender.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Do I allow them to stay in the main sleeping quarters?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Do I have to provide them with a special sleeping arrangement if they request one?</a:t>
            </a:r>
          </a:p>
          <a:p>
            <a:endParaRPr lang="en-US" dirty="0"/>
          </a:p>
        </p:txBody>
      </p:sp>
    </p:spTree>
    <p:extLst>
      <p:ext uri="{BB962C8B-B14F-4D97-AF65-F5344CB8AC3E}">
        <p14:creationId xmlns:p14="http://schemas.microsoft.com/office/powerpoint/2010/main" val="3974095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86696-3BFA-AE83-025E-3DFA626AEA56}"/>
              </a:ext>
            </a:extLst>
          </p:cNvPr>
          <p:cNvSpPr>
            <a:spLocks noGrp="1"/>
          </p:cNvSpPr>
          <p:nvPr>
            <p:ph type="title"/>
          </p:nvPr>
        </p:nvSpPr>
        <p:spPr>
          <a:xfrm>
            <a:off x="1534696" y="804519"/>
            <a:ext cx="9520158" cy="587136"/>
          </a:xfrm>
        </p:spPr>
        <p:txBody>
          <a:bodyPr>
            <a:normAutofit/>
          </a:bodyPr>
          <a:lstStyle/>
          <a:p>
            <a:pPr algn="ctr"/>
            <a:r>
              <a:rPr lang="en-US" sz="2800" b="1" dirty="0">
                <a:latin typeface="Times New Roman" panose="02020603050405020304" pitchFamily="18" charset="0"/>
                <a:cs typeface="Times New Roman" panose="02020603050405020304" pitchFamily="18" charset="0"/>
              </a:rPr>
              <a:t>Example #3  Answer</a:t>
            </a:r>
          </a:p>
        </p:txBody>
      </p:sp>
      <p:sp>
        <p:nvSpPr>
          <p:cNvPr id="3" name="Content Placeholder 2">
            <a:extLst>
              <a:ext uri="{FF2B5EF4-FFF2-40B4-BE49-F238E27FC236}">
                <a16:creationId xmlns:a16="http://schemas.microsoft.com/office/drawing/2014/main" id="{01C4E4B0-E3F4-424F-56A9-F8897238EE52}"/>
              </a:ext>
            </a:extLst>
          </p:cNvPr>
          <p:cNvSpPr>
            <a:spLocks noGrp="1"/>
          </p:cNvSpPr>
          <p:nvPr>
            <p:ph idx="1"/>
          </p:nvPr>
        </p:nvSpPr>
        <p:spPr>
          <a:xfrm>
            <a:off x="1534696" y="1447548"/>
            <a:ext cx="9520158" cy="4555957"/>
          </a:xfrm>
        </p:spPr>
        <p:txBody>
          <a:bodyPr>
            <a:noAutofit/>
          </a:bodyPr>
          <a:lstStyle/>
          <a:p>
            <a:r>
              <a:rPr lang="en-US" sz="2200" dirty="0">
                <a:latin typeface="Times New Roman" panose="02020603050405020304" pitchFamily="18" charset="0"/>
                <a:cs typeface="Times New Roman" panose="02020603050405020304" pitchFamily="18" charset="0"/>
              </a:rPr>
              <a:t>Not</a:t>
            </a:r>
            <a:r>
              <a:rPr lang="en-US" sz="2200" spc="-2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only</a:t>
            </a:r>
            <a:r>
              <a:rPr lang="en-US" sz="2200" spc="-1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can</a:t>
            </a:r>
            <a:r>
              <a:rPr lang="en-US" sz="2200" dirty="0">
                <a:latin typeface="Times New Roman" panose="02020603050405020304" pitchFamily="18" charset="0"/>
                <a:cs typeface="Times New Roman" panose="02020603050405020304" pitchFamily="18" charset="0"/>
              </a:rPr>
              <a:t> </a:t>
            </a:r>
            <a:r>
              <a:rPr lang="en-US" sz="2200" spc="-10" dirty="0">
                <a:latin typeface="Times New Roman" panose="02020603050405020304" pitchFamily="18" charset="0"/>
                <a:cs typeface="Times New Roman" panose="02020603050405020304" pitchFamily="18" charset="0"/>
              </a:rPr>
              <a:t>you</a:t>
            </a:r>
            <a:r>
              <a:rPr lang="en-US" sz="2200" spc="1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allow</a:t>
            </a:r>
            <a:r>
              <a:rPr lang="en-US" sz="2200" spc="-15" dirty="0">
                <a:latin typeface="Times New Roman" panose="02020603050405020304" pitchFamily="18" charset="0"/>
                <a:cs typeface="Times New Roman" panose="02020603050405020304" pitchFamily="18" charset="0"/>
              </a:rPr>
              <a:t> him to </a:t>
            </a:r>
            <a:r>
              <a:rPr lang="en-US" sz="2200" spc="-5" dirty="0">
                <a:latin typeface="Times New Roman" panose="02020603050405020304" pitchFamily="18" charset="0"/>
                <a:cs typeface="Times New Roman" panose="02020603050405020304" pitchFamily="18" charset="0"/>
              </a:rPr>
              <a:t>stay in the main room but</a:t>
            </a:r>
            <a:r>
              <a:rPr lang="en-US" sz="2200" spc="-10" dirty="0">
                <a:latin typeface="Times New Roman" panose="02020603050405020304" pitchFamily="18" charset="0"/>
                <a:cs typeface="Times New Roman" panose="02020603050405020304" pitchFamily="18" charset="0"/>
              </a:rPr>
              <a:t> you </a:t>
            </a:r>
            <a:r>
              <a:rPr lang="en-US" sz="2200" dirty="0">
                <a:latin typeface="Times New Roman" panose="02020603050405020304" pitchFamily="18" charset="0"/>
                <a:cs typeface="Times New Roman" panose="02020603050405020304" pitchFamily="18" charset="0"/>
              </a:rPr>
              <a:t>are</a:t>
            </a:r>
            <a:r>
              <a:rPr lang="en-US" sz="2200" spc="-2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required</a:t>
            </a:r>
            <a:r>
              <a:rPr lang="en-US" sz="2200" spc="-5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to</a:t>
            </a:r>
            <a:r>
              <a:rPr lang="en-US" sz="2200" spc="-5" dirty="0">
                <a:latin typeface="Times New Roman" panose="02020603050405020304" pitchFamily="18" charset="0"/>
                <a:cs typeface="Times New Roman" panose="02020603050405020304" pitchFamily="18" charset="0"/>
              </a:rPr>
              <a:t>.</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Do</a:t>
            </a:r>
            <a:r>
              <a:rPr lang="en-US" sz="2200" spc="-1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not</a:t>
            </a:r>
            <a:r>
              <a:rPr lang="en-US" sz="2200" spc="-1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isolate</a:t>
            </a:r>
            <a:r>
              <a:rPr lang="en-US" sz="2200" spc="-4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clients</a:t>
            </a:r>
            <a:r>
              <a:rPr lang="en-US" sz="2200" spc="-3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based</a:t>
            </a:r>
            <a:r>
              <a:rPr lang="en-US" sz="2200" spc="-4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on</a:t>
            </a:r>
            <a:r>
              <a:rPr lang="en-US" sz="2200" spc="-1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their</a:t>
            </a:r>
            <a:r>
              <a:rPr lang="en-US" sz="2200" spc="-2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transgender</a:t>
            </a:r>
            <a:r>
              <a:rPr lang="en-US" sz="2200" spc="-5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status.</a:t>
            </a: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A client may request </a:t>
            </a:r>
            <a:r>
              <a:rPr lang="en-US" sz="2200" spc="5" dirty="0">
                <a:latin typeface="Times New Roman" panose="02020603050405020304" pitchFamily="18" charset="0"/>
                <a:cs typeface="Times New Roman" panose="02020603050405020304" pitchFamily="18" charset="0"/>
              </a:rPr>
              <a:t>an </a:t>
            </a:r>
            <a:r>
              <a:rPr lang="en-US" sz="2200" dirty="0">
                <a:latin typeface="Times New Roman" panose="02020603050405020304" pitchFamily="18" charset="0"/>
                <a:cs typeface="Times New Roman" panose="02020603050405020304" pitchFamily="18" charset="0"/>
              </a:rPr>
              <a:t>accommodation (in this case </a:t>
            </a:r>
            <a:r>
              <a:rPr lang="en-US" sz="2200" spc="5" dirty="0">
                <a:latin typeface="Times New Roman" panose="02020603050405020304" pitchFamily="18" charset="0"/>
                <a:cs typeface="Times New Roman" panose="02020603050405020304" pitchFamily="18" charset="0"/>
              </a:rPr>
              <a:t>perhaps </a:t>
            </a:r>
            <a:r>
              <a:rPr lang="en-US" sz="2200" dirty="0">
                <a:latin typeface="Times New Roman" panose="02020603050405020304" pitchFamily="18" charset="0"/>
                <a:cs typeface="Times New Roman" panose="02020603050405020304" pitchFamily="18" charset="0"/>
              </a:rPr>
              <a:t>requesting a bed assignment </a:t>
            </a:r>
            <a:r>
              <a:rPr lang="en-US" sz="2200" spc="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near</a:t>
            </a:r>
            <a:r>
              <a:rPr lang="en-US" sz="2200" spc="-1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the</a:t>
            </a:r>
            <a:r>
              <a:rPr lang="en-US" sz="2200" spc="-20" dirty="0">
                <a:latin typeface="Times New Roman" panose="02020603050405020304" pitchFamily="18" charset="0"/>
                <a:cs typeface="Times New Roman" panose="02020603050405020304" pitchFamily="18" charset="0"/>
              </a:rPr>
              <a:t> </a:t>
            </a:r>
            <a:r>
              <a:rPr lang="en-US" sz="2200" spc="-10" dirty="0">
                <a:latin typeface="Times New Roman" panose="02020603050405020304" pitchFamily="18" charset="0"/>
                <a:cs typeface="Times New Roman" panose="02020603050405020304" pitchFamily="18" charset="0"/>
              </a:rPr>
              <a:t>staff</a:t>
            </a:r>
            <a:r>
              <a:rPr lang="en-US" sz="2200" spc="-1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workstation</a:t>
            </a:r>
            <a:r>
              <a:rPr lang="en-US" sz="2200" spc="-3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or</a:t>
            </a:r>
            <a:r>
              <a:rPr lang="en-US" sz="2200" spc="-15" dirty="0">
                <a:latin typeface="Times New Roman" panose="02020603050405020304" pitchFamily="18" charset="0"/>
                <a:cs typeface="Times New Roman" panose="02020603050405020304" pitchFamily="18" charset="0"/>
              </a:rPr>
              <a:t> </a:t>
            </a:r>
            <a:br>
              <a:rPr lang="en-US" sz="2200" spc="-15" dirty="0">
                <a:latin typeface="Times New Roman" panose="02020603050405020304" pitchFamily="18" charset="0"/>
                <a:cs typeface="Times New Roman" panose="02020603050405020304" pitchFamily="18" charset="0"/>
              </a:rPr>
            </a:br>
            <a:br>
              <a:rPr lang="en-US" sz="2200" spc="-15" dirty="0">
                <a:latin typeface="Times New Roman" panose="02020603050405020304" pitchFamily="18" charset="0"/>
                <a:cs typeface="Times New Roman" panose="02020603050405020304" pitchFamily="18" charset="0"/>
              </a:rPr>
            </a:br>
            <a:r>
              <a:rPr lang="en-US" sz="2200" spc="-15" dirty="0">
                <a:latin typeface="Times New Roman" panose="02020603050405020304" pitchFamily="18" charset="0"/>
                <a:cs typeface="Times New Roman" panose="02020603050405020304" pitchFamily="18" charset="0"/>
              </a:rPr>
              <a:t>A</a:t>
            </a:r>
            <a:r>
              <a:rPr lang="en-US" sz="2200" dirty="0">
                <a:latin typeface="Times New Roman" panose="02020603050405020304" pitchFamily="18" charset="0"/>
                <a:cs typeface="Times New Roman" panose="02020603050405020304" pitchFamily="18" charset="0"/>
              </a:rPr>
              <a:t>ccess</a:t>
            </a:r>
            <a:r>
              <a:rPr lang="en-US" sz="2200" spc="-2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to</a:t>
            </a:r>
            <a:r>
              <a:rPr lang="en-US" sz="220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space</a:t>
            </a:r>
            <a:r>
              <a:rPr lang="en-US" sz="2200" spc="-1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set </a:t>
            </a:r>
            <a:r>
              <a:rPr lang="en-US" sz="2200" dirty="0">
                <a:latin typeface="Times New Roman" panose="02020603050405020304" pitchFamily="18" charset="0"/>
                <a:cs typeface="Times New Roman" panose="02020603050405020304" pitchFamily="18" charset="0"/>
              </a:rPr>
              <a:t>aside</a:t>
            </a:r>
            <a:r>
              <a:rPr lang="en-US" sz="2200" spc="-2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for</a:t>
            </a:r>
            <a:r>
              <a:rPr lang="en-US" sz="2200" spc="-2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highly</a:t>
            </a:r>
            <a:r>
              <a:rPr lang="en-US" sz="2200" spc="-2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vulnerable</a:t>
            </a:r>
            <a:r>
              <a:rPr lang="en-US" sz="2200" spc="-5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clients)</a:t>
            </a:r>
            <a:r>
              <a:rPr lang="en-US" sz="2200" spc="-10" dirty="0">
                <a:latin typeface="Times New Roman" panose="02020603050405020304" pitchFamily="18" charset="0"/>
                <a:cs typeface="Times New Roman" panose="02020603050405020304" pitchFamily="18" charset="0"/>
              </a:rPr>
              <a:t> </a:t>
            </a:r>
            <a:r>
              <a:rPr lang="en-US" sz="2200" spc="-15" dirty="0">
                <a:latin typeface="Times New Roman" panose="02020603050405020304" pitchFamily="18" charset="0"/>
                <a:cs typeface="Times New Roman" panose="02020603050405020304" pitchFamily="18" charset="0"/>
              </a:rPr>
              <a:t>however, </a:t>
            </a:r>
            <a:r>
              <a:rPr lang="en-US" sz="2200" spc="-445" dirty="0">
                <a:latin typeface="Times New Roman" panose="02020603050405020304" pitchFamily="18" charset="0"/>
                <a:cs typeface="Times New Roman" panose="02020603050405020304" pitchFamily="18" charset="0"/>
              </a:rPr>
              <a:t> </a:t>
            </a:r>
            <a:r>
              <a:rPr lang="en-US" sz="2200" spc="-10" dirty="0">
                <a:latin typeface="Times New Roman" panose="02020603050405020304" pitchFamily="18" charset="0"/>
                <a:cs typeface="Times New Roman" panose="02020603050405020304" pitchFamily="18" charset="0"/>
              </a:rPr>
              <a:t>staff</a:t>
            </a:r>
            <a:r>
              <a:rPr lang="en-US" sz="2200" spc="-2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may</a:t>
            </a:r>
            <a:r>
              <a:rPr lang="en-US" sz="2200" spc="-3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not</a:t>
            </a:r>
            <a:r>
              <a:rPr lang="en-US" sz="2200" spc="-2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impose</a:t>
            </a:r>
            <a:r>
              <a:rPr lang="en-US" sz="2200" spc="-4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or</a:t>
            </a:r>
            <a:r>
              <a:rPr lang="en-US" sz="2200" spc="-2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require</a:t>
            </a:r>
            <a:r>
              <a:rPr lang="en-US" sz="2200" spc="-4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a:t>
            </a:r>
            <a:r>
              <a:rPr lang="en-US" sz="2200" spc="-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client</a:t>
            </a:r>
            <a:r>
              <a:rPr lang="en-US" sz="2200" spc="-2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accept</a:t>
            </a:r>
            <a:r>
              <a:rPr lang="en-US" sz="2200" spc="-4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an</a:t>
            </a:r>
            <a:r>
              <a:rPr lang="en-US" sz="2200" spc="-5" dirty="0">
                <a:latin typeface="Times New Roman" panose="02020603050405020304" pitchFamily="18" charset="0"/>
                <a:cs typeface="Times New Roman" panose="02020603050405020304" pitchFamily="18" charset="0"/>
              </a:rPr>
              <a:t> accommodation.</a:t>
            </a: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r>
              <a:rPr lang="en-US" sz="2200" spc="-10" dirty="0">
                <a:latin typeface="Times New Roman" panose="02020603050405020304" pitchFamily="18" charset="0"/>
                <a:cs typeface="Times New Roman" panose="02020603050405020304" pitchFamily="18" charset="0"/>
              </a:rPr>
              <a:t>Treat</a:t>
            </a:r>
            <a:r>
              <a:rPr lang="en-US" sz="2200" spc="-4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all</a:t>
            </a:r>
            <a:r>
              <a:rPr lang="en-US" sz="2200" spc="-1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clients</a:t>
            </a:r>
            <a:r>
              <a:rPr lang="en-US" sz="2200" spc="-2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who are</a:t>
            </a:r>
            <a:r>
              <a:rPr lang="en-US" sz="2200" spc="-2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eligible,</a:t>
            </a:r>
            <a:r>
              <a:rPr lang="en-US" sz="2200" spc="-2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in</a:t>
            </a:r>
            <a:r>
              <a:rPr lang="en-US" sz="2200" dirty="0">
                <a:latin typeface="Times New Roman" panose="02020603050405020304" pitchFamily="18" charset="0"/>
                <a:cs typeface="Times New Roman" panose="02020603050405020304" pitchFamily="18" charset="0"/>
              </a:rPr>
              <a:t> this</a:t>
            </a:r>
            <a:r>
              <a:rPr lang="en-US" sz="2200" spc="-1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case</a:t>
            </a:r>
            <a:r>
              <a:rPr lang="en-US" sz="2200" spc="-1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anyone</a:t>
            </a:r>
            <a:r>
              <a:rPr lang="en-US" sz="2200" spc="-2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identifying</a:t>
            </a:r>
            <a:r>
              <a:rPr lang="en-US" sz="2200" spc="-2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as</a:t>
            </a:r>
            <a:r>
              <a:rPr lang="en-US" sz="2200" spc="-1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male,</a:t>
            </a:r>
            <a:r>
              <a:rPr lang="en-US" sz="2200" spc="-4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with the</a:t>
            </a:r>
            <a:r>
              <a:rPr lang="en-US" sz="2200" spc="-3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same </a:t>
            </a:r>
            <a:r>
              <a:rPr lang="en-US" sz="2200" spc="-44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services,</a:t>
            </a:r>
            <a:r>
              <a:rPr lang="en-US" sz="2200" spc="-4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staff,</a:t>
            </a:r>
            <a:r>
              <a:rPr lang="en-US" sz="2200" spc="-2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questions,</a:t>
            </a:r>
            <a:r>
              <a:rPr lang="en-US" sz="2200" spc="-6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and</a:t>
            </a:r>
            <a:r>
              <a:rPr lang="en-US" sz="2200" spc="-4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setting</a:t>
            </a:r>
            <a:r>
              <a:rPr lang="en-US" sz="2200" spc="-2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that</a:t>
            </a:r>
            <a:r>
              <a:rPr lang="en-US" sz="2200" spc="-45"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all</a:t>
            </a:r>
            <a:r>
              <a:rPr lang="en-US" sz="2200" dirty="0">
                <a:latin typeface="Times New Roman" panose="02020603050405020304" pitchFamily="18" charset="0"/>
                <a:cs typeface="Times New Roman" panose="02020603050405020304" pitchFamily="18" charset="0"/>
              </a:rPr>
              <a:t> </a:t>
            </a:r>
            <a:r>
              <a:rPr lang="en-US" sz="2200" spc="-5" dirty="0">
                <a:latin typeface="Times New Roman" panose="02020603050405020304" pitchFamily="18" charset="0"/>
                <a:cs typeface="Times New Roman" panose="02020603050405020304" pitchFamily="18" charset="0"/>
              </a:rPr>
              <a:t>other</a:t>
            </a:r>
            <a:r>
              <a:rPr lang="en-US" sz="2200" spc="-3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clients</a:t>
            </a:r>
            <a:r>
              <a:rPr lang="en-US" sz="2200" spc="-25"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receive.</a:t>
            </a:r>
            <a:br>
              <a:rPr lang="en-US" sz="2200" dirty="0">
                <a:latin typeface="Times New Roman" panose="02020603050405020304" pitchFamily="18" charset="0"/>
                <a:cs typeface="Times New Roman" panose="02020603050405020304" pitchFamily="18" charset="0"/>
              </a:rPr>
            </a:b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9725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1E72A-59A1-E4E6-5898-AECB0459AFBD}"/>
              </a:ext>
            </a:extLst>
          </p:cNvPr>
          <p:cNvSpPr>
            <a:spLocks noGrp="1"/>
          </p:cNvSpPr>
          <p:nvPr>
            <p:ph type="title"/>
          </p:nvPr>
        </p:nvSpPr>
        <p:spPr>
          <a:xfrm>
            <a:off x="1943792" y="718645"/>
            <a:ext cx="8534400" cy="532293"/>
          </a:xfrm>
        </p:spPr>
        <p:txBody>
          <a:bodyPr>
            <a:normAutofit/>
          </a:bodyPr>
          <a:lstStyle/>
          <a:p>
            <a:pPr algn="ctr"/>
            <a:r>
              <a:rPr lang="en-US" sz="2800" b="1" dirty="0">
                <a:latin typeface="Times New Roman" panose="02020603050405020304" pitchFamily="18" charset="0"/>
                <a:cs typeface="Times New Roman" panose="02020603050405020304" pitchFamily="18" charset="0"/>
              </a:rPr>
              <a:t>Examples - Discrimination</a:t>
            </a:r>
          </a:p>
        </p:txBody>
      </p:sp>
      <p:sp>
        <p:nvSpPr>
          <p:cNvPr id="3" name="Content Placeholder 2">
            <a:extLst>
              <a:ext uri="{FF2B5EF4-FFF2-40B4-BE49-F238E27FC236}">
                <a16:creationId xmlns:a16="http://schemas.microsoft.com/office/drawing/2014/main" id="{AC910C9E-4A39-9117-70A8-14BD687BB53F}"/>
              </a:ext>
            </a:extLst>
          </p:cNvPr>
          <p:cNvSpPr>
            <a:spLocks noGrp="1"/>
          </p:cNvSpPr>
          <p:nvPr>
            <p:ph idx="1"/>
          </p:nvPr>
        </p:nvSpPr>
        <p:spPr>
          <a:xfrm>
            <a:off x="1126663" y="1445343"/>
            <a:ext cx="9846137" cy="4618573"/>
          </a:xfrm>
        </p:spPr>
        <p:txBody>
          <a:bodyPr>
            <a:noAutofit/>
          </a:bodyPr>
          <a:lstStyle/>
          <a:p>
            <a:pPr marL="12700">
              <a:lnSpc>
                <a:spcPts val="2320"/>
              </a:lnSpc>
              <a:spcBef>
                <a:spcPts val="130"/>
              </a:spcBef>
            </a:pPr>
            <a:r>
              <a:rPr lang="en-US" sz="2100" b="1" spc="15" dirty="0">
                <a:solidFill>
                  <a:schemeClr val="tx1"/>
                </a:solidFill>
                <a:latin typeface="Times New Roman" panose="02020603050405020304" pitchFamily="18" charset="0"/>
                <a:cs typeface="Times New Roman" panose="02020603050405020304" pitchFamily="18" charset="0"/>
              </a:rPr>
              <a:t>Transgender:</a:t>
            </a:r>
            <a:endParaRPr lang="en-US" sz="2100" b="1" dirty="0">
              <a:solidFill>
                <a:schemeClr val="tx1"/>
              </a:solidFill>
              <a:latin typeface="Times New Roman" panose="02020603050405020304" pitchFamily="18" charset="0"/>
              <a:cs typeface="Times New Roman" panose="02020603050405020304" pitchFamily="18" charset="0"/>
            </a:endParaRPr>
          </a:p>
          <a:p>
            <a:pPr marL="521334" marR="289560" indent="-281940">
              <a:lnSpc>
                <a:spcPts val="2380"/>
              </a:lnSpc>
              <a:spcBef>
                <a:spcPts val="25"/>
              </a:spcBef>
              <a:buFont typeface="Arial"/>
              <a:buChar char="•"/>
              <a:tabLst>
                <a:tab pos="521334" algn="l"/>
                <a:tab pos="521970" algn="l"/>
              </a:tabLst>
            </a:pPr>
            <a:r>
              <a:rPr lang="en-US" sz="2100" spc="10" dirty="0">
                <a:latin typeface="Times New Roman" panose="02020603050405020304" pitchFamily="18" charset="0"/>
                <a:cs typeface="Times New Roman" panose="02020603050405020304" pitchFamily="18" charset="0"/>
              </a:rPr>
              <a:t>Umbrella term </a:t>
            </a:r>
            <a:r>
              <a:rPr lang="en-US" sz="2100" spc="5" dirty="0">
                <a:latin typeface="Times New Roman" panose="02020603050405020304" pitchFamily="18" charset="0"/>
                <a:cs typeface="Times New Roman" panose="02020603050405020304" pitchFamily="18" charset="0"/>
              </a:rPr>
              <a:t>for </a:t>
            </a:r>
            <a:r>
              <a:rPr lang="en-US" sz="2100" spc="10" dirty="0">
                <a:latin typeface="Times New Roman" panose="02020603050405020304" pitchFamily="18" charset="0"/>
                <a:cs typeface="Times New Roman" panose="02020603050405020304" pitchFamily="18" charset="0"/>
              </a:rPr>
              <a:t>people </a:t>
            </a:r>
            <a:r>
              <a:rPr lang="en-US" sz="2100" spc="15" dirty="0">
                <a:latin typeface="Times New Roman" panose="02020603050405020304" pitchFamily="18" charset="0"/>
                <a:cs typeface="Times New Roman" panose="02020603050405020304" pitchFamily="18" charset="0"/>
              </a:rPr>
              <a:t>whose </a:t>
            </a:r>
            <a:r>
              <a:rPr lang="en-US" sz="2100" spc="10" dirty="0">
                <a:latin typeface="Times New Roman" panose="02020603050405020304" pitchFamily="18" charset="0"/>
                <a:cs typeface="Times New Roman" panose="02020603050405020304" pitchFamily="18" charset="0"/>
              </a:rPr>
              <a:t>gender identity </a:t>
            </a:r>
            <a:r>
              <a:rPr lang="en-US" sz="2100" spc="5" dirty="0">
                <a:latin typeface="Times New Roman" panose="02020603050405020304" pitchFamily="18" charset="0"/>
                <a:cs typeface="Times New Roman" panose="02020603050405020304" pitchFamily="18" charset="0"/>
              </a:rPr>
              <a:t>is different </a:t>
            </a:r>
            <a:r>
              <a:rPr lang="en-US" sz="2100" spc="10" dirty="0">
                <a:latin typeface="Times New Roman" panose="02020603050405020304" pitchFamily="18" charset="0"/>
                <a:cs typeface="Times New Roman" panose="02020603050405020304" pitchFamily="18" charset="0"/>
              </a:rPr>
              <a:t>from </a:t>
            </a:r>
            <a:r>
              <a:rPr lang="en-US" sz="2100" spc="-430"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their</a:t>
            </a:r>
            <a:r>
              <a:rPr lang="en-US" sz="2100" spc="-10"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assigned</a:t>
            </a:r>
            <a:r>
              <a:rPr lang="en-US" sz="2100" spc="-20" dirty="0">
                <a:latin typeface="Times New Roman" panose="02020603050405020304" pitchFamily="18" charset="0"/>
                <a:cs typeface="Times New Roman" panose="02020603050405020304" pitchFamily="18" charset="0"/>
              </a:rPr>
              <a:t> </a:t>
            </a:r>
            <a:r>
              <a:rPr lang="en-US" sz="2100" spc="5" dirty="0">
                <a:latin typeface="Times New Roman" panose="02020603050405020304" pitchFamily="18" charset="0"/>
                <a:cs typeface="Times New Roman" panose="02020603050405020304" pitchFamily="18" charset="0"/>
              </a:rPr>
              <a:t>sex.</a:t>
            </a:r>
            <a:endParaRPr lang="en-US" sz="2100" dirty="0">
              <a:latin typeface="Times New Roman" panose="02020603050405020304" pitchFamily="18" charset="0"/>
              <a:cs typeface="Times New Roman" panose="02020603050405020304" pitchFamily="18" charset="0"/>
            </a:endParaRPr>
          </a:p>
          <a:p>
            <a:pPr marL="521334" indent="-282575">
              <a:lnSpc>
                <a:spcPts val="2285"/>
              </a:lnSpc>
              <a:buFont typeface="Arial"/>
              <a:buChar char="•"/>
              <a:tabLst>
                <a:tab pos="521334" algn="l"/>
                <a:tab pos="521970" algn="l"/>
              </a:tabLst>
            </a:pPr>
            <a:r>
              <a:rPr lang="en-US" sz="2100" spc="10" dirty="0">
                <a:latin typeface="Times New Roman" panose="02020603050405020304" pitchFamily="18" charset="0"/>
                <a:cs typeface="Times New Roman" panose="02020603050405020304" pitchFamily="18" charset="0"/>
              </a:rPr>
              <a:t>Occasionally,</a:t>
            </a:r>
            <a:r>
              <a:rPr lang="en-US" sz="2100" spc="-25" dirty="0">
                <a:latin typeface="Times New Roman" panose="02020603050405020304" pitchFamily="18" charset="0"/>
                <a:cs typeface="Times New Roman" panose="02020603050405020304" pitchFamily="18" charset="0"/>
              </a:rPr>
              <a:t> </a:t>
            </a:r>
            <a:r>
              <a:rPr lang="en-US" sz="2100" spc="15" dirty="0">
                <a:latin typeface="Times New Roman" panose="02020603050405020304" pitchFamily="18" charset="0"/>
                <a:cs typeface="Times New Roman" panose="02020603050405020304" pitchFamily="18" charset="0"/>
              </a:rPr>
              <a:t>an</a:t>
            </a:r>
            <a:r>
              <a:rPr lang="en-US" sz="2100" spc="5"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individual</a:t>
            </a:r>
            <a:r>
              <a:rPr lang="en-US" sz="2100" dirty="0">
                <a:latin typeface="Times New Roman" panose="02020603050405020304" pitchFamily="18" charset="0"/>
                <a:cs typeface="Times New Roman" panose="02020603050405020304" pitchFamily="18" charset="0"/>
              </a:rPr>
              <a:t> </a:t>
            </a:r>
            <a:r>
              <a:rPr lang="en-US" sz="2100" spc="15" dirty="0">
                <a:latin typeface="Times New Roman" panose="02020603050405020304" pitchFamily="18" charset="0"/>
                <a:cs typeface="Times New Roman" panose="02020603050405020304" pitchFamily="18" charset="0"/>
              </a:rPr>
              <a:t>may</a:t>
            </a:r>
            <a:r>
              <a:rPr lang="en-US" sz="2100" spc="-15"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determine</a:t>
            </a:r>
            <a:r>
              <a:rPr lang="en-US" sz="2100"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they </a:t>
            </a:r>
            <a:r>
              <a:rPr lang="en-US" sz="2100" spc="15" dirty="0">
                <a:latin typeface="Times New Roman" panose="02020603050405020304" pitchFamily="18" charset="0"/>
                <a:cs typeface="Times New Roman" panose="02020603050405020304" pitchFamily="18" charset="0"/>
              </a:rPr>
              <a:t>no</a:t>
            </a:r>
            <a:r>
              <a:rPr lang="en-US" sz="2100" spc="5"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longer</a:t>
            </a:r>
            <a:r>
              <a:rPr lang="en-US" sz="2100" spc="-5" dirty="0">
                <a:latin typeface="Times New Roman" panose="02020603050405020304" pitchFamily="18" charset="0"/>
                <a:cs typeface="Times New Roman" panose="02020603050405020304" pitchFamily="18" charset="0"/>
              </a:rPr>
              <a:t> </a:t>
            </a:r>
            <a:r>
              <a:rPr lang="en-US" sz="2100" spc="5" dirty="0">
                <a:latin typeface="Times New Roman" panose="02020603050405020304" pitchFamily="18" charset="0"/>
                <a:cs typeface="Times New Roman" panose="02020603050405020304" pitchFamily="18" charset="0"/>
              </a:rPr>
              <a:t>identify</a:t>
            </a:r>
            <a:r>
              <a:rPr lang="en-US" sz="2100" spc="10" dirty="0">
                <a:latin typeface="Times New Roman" panose="02020603050405020304" pitchFamily="18" charset="0"/>
                <a:cs typeface="Times New Roman" panose="02020603050405020304" pitchFamily="18" charset="0"/>
              </a:rPr>
              <a:t> as</a:t>
            </a:r>
            <a:endParaRPr lang="en-US" sz="2100" dirty="0">
              <a:latin typeface="Times New Roman" panose="02020603050405020304" pitchFamily="18" charset="0"/>
              <a:cs typeface="Times New Roman" panose="02020603050405020304" pitchFamily="18" charset="0"/>
            </a:endParaRPr>
          </a:p>
          <a:p>
            <a:pPr marL="521334">
              <a:lnSpc>
                <a:spcPct val="100000"/>
              </a:lnSpc>
              <a:spcBef>
                <a:spcPts val="35"/>
              </a:spcBef>
            </a:pPr>
            <a:r>
              <a:rPr lang="en-US" sz="2100" spc="10" dirty="0">
                <a:latin typeface="Times New Roman" panose="02020603050405020304" pitchFamily="18" charset="0"/>
                <a:cs typeface="Times New Roman" panose="02020603050405020304" pitchFamily="18" charset="0"/>
              </a:rPr>
              <a:t>transgender</a:t>
            </a:r>
            <a:r>
              <a:rPr lang="en-US" sz="2100" spc="-35" dirty="0">
                <a:latin typeface="Times New Roman" panose="02020603050405020304" pitchFamily="18" charset="0"/>
                <a:cs typeface="Times New Roman" panose="02020603050405020304" pitchFamily="18" charset="0"/>
              </a:rPr>
              <a:t> </a:t>
            </a:r>
            <a:r>
              <a:rPr lang="en-US" sz="2100" spc="5" dirty="0">
                <a:latin typeface="Times New Roman" panose="02020603050405020304" pitchFamily="18" charset="0"/>
                <a:cs typeface="Times New Roman" panose="02020603050405020304" pitchFamily="18" charset="0"/>
              </a:rPr>
              <a:t>after </a:t>
            </a:r>
            <a:r>
              <a:rPr lang="en-US" sz="2100" spc="10" dirty="0">
                <a:latin typeface="Times New Roman" panose="02020603050405020304" pitchFamily="18" charset="0"/>
                <a:cs typeface="Times New Roman" panose="02020603050405020304" pitchFamily="18" charset="0"/>
              </a:rPr>
              <a:t>they</a:t>
            </a:r>
            <a:r>
              <a:rPr lang="en-US" sz="2100" spc="-5"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transition.</a:t>
            </a:r>
          </a:p>
          <a:p>
            <a:pPr marL="292734" indent="0">
              <a:lnSpc>
                <a:spcPct val="100000"/>
              </a:lnSpc>
              <a:spcBef>
                <a:spcPts val="35"/>
              </a:spcBef>
              <a:buNone/>
            </a:pPr>
            <a:endParaRPr lang="en-US" sz="2100" dirty="0">
              <a:latin typeface="Times New Roman" panose="02020603050405020304" pitchFamily="18" charset="0"/>
              <a:cs typeface="Times New Roman" panose="02020603050405020304" pitchFamily="18" charset="0"/>
            </a:endParaRPr>
          </a:p>
          <a:p>
            <a:pPr marL="292734" indent="0">
              <a:lnSpc>
                <a:spcPct val="100000"/>
              </a:lnSpc>
              <a:spcBef>
                <a:spcPts val="35"/>
              </a:spcBef>
              <a:buNone/>
            </a:pPr>
            <a:r>
              <a:rPr lang="en-US" sz="2100" b="1" dirty="0">
                <a:latin typeface="Times New Roman" panose="02020603050405020304" pitchFamily="18" charset="0"/>
                <a:cs typeface="Times New Roman" panose="02020603050405020304" pitchFamily="18" charset="0"/>
              </a:rPr>
              <a:t>CANNOT</a:t>
            </a:r>
            <a:r>
              <a:rPr lang="en-US" sz="2100" dirty="0">
                <a:latin typeface="Times New Roman" panose="02020603050405020304" pitchFamily="18" charset="0"/>
                <a:cs typeface="Times New Roman" panose="02020603050405020304" pitchFamily="18" charset="0"/>
              </a:rPr>
              <a:t> continue to refer to the person as transgendered. </a:t>
            </a:r>
          </a:p>
          <a:p>
            <a:pPr marL="12700">
              <a:lnSpc>
                <a:spcPct val="100000"/>
              </a:lnSpc>
              <a:spcBef>
                <a:spcPts val="1340"/>
              </a:spcBef>
            </a:pPr>
            <a:r>
              <a:rPr lang="en-US" sz="2100" b="1" spc="10" dirty="0">
                <a:latin typeface="Times New Roman" panose="02020603050405020304" pitchFamily="18" charset="0"/>
                <a:cs typeface="Times New Roman" panose="02020603050405020304" pitchFamily="18" charset="0"/>
              </a:rPr>
              <a:t>Transitioning</a:t>
            </a:r>
            <a:r>
              <a:rPr lang="en-US" sz="2100" b="1" spc="-15" dirty="0">
                <a:latin typeface="Times New Roman" panose="02020603050405020304" pitchFamily="18" charset="0"/>
                <a:cs typeface="Times New Roman" panose="02020603050405020304" pitchFamily="18" charset="0"/>
              </a:rPr>
              <a:t> </a:t>
            </a:r>
            <a:r>
              <a:rPr lang="en-US" sz="2100" b="1" spc="10" dirty="0">
                <a:latin typeface="Times New Roman" panose="02020603050405020304" pitchFamily="18" charset="0"/>
                <a:cs typeface="Times New Roman" panose="02020603050405020304" pitchFamily="18" charset="0"/>
              </a:rPr>
              <a:t>(Gender Transition):</a:t>
            </a:r>
            <a:endParaRPr lang="en-US" sz="2100" b="1" dirty="0">
              <a:latin typeface="Times New Roman" panose="02020603050405020304" pitchFamily="18" charset="0"/>
              <a:cs typeface="Times New Roman" panose="02020603050405020304" pitchFamily="18" charset="0"/>
            </a:endParaRPr>
          </a:p>
          <a:p>
            <a:pPr marL="521334" marR="158750" indent="-281940">
              <a:lnSpc>
                <a:spcPct val="101499"/>
              </a:lnSpc>
              <a:spcBef>
                <a:spcPts val="425"/>
              </a:spcBef>
              <a:buFont typeface="Arial"/>
              <a:buChar char="•"/>
              <a:tabLst>
                <a:tab pos="521334" algn="l"/>
                <a:tab pos="521970" algn="l"/>
              </a:tabLst>
            </a:pPr>
            <a:r>
              <a:rPr lang="en-US" sz="2100" spc="10" dirty="0">
                <a:latin typeface="Times New Roman" panose="02020603050405020304" pitchFamily="18" charset="0"/>
                <a:cs typeface="Times New Roman" panose="02020603050405020304" pitchFamily="18" charset="0"/>
              </a:rPr>
              <a:t>Process that </a:t>
            </a:r>
            <a:r>
              <a:rPr lang="en-US" sz="2100" spc="15" dirty="0">
                <a:latin typeface="Times New Roman" panose="02020603050405020304" pitchFamily="18" charset="0"/>
                <a:cs typeface="Times New Roman" panose="02020603050405020304" pitchFamily="18" charset="0"/>
              </a:rPr>
              <a:t>some </a:t>
            </a:r>
            <a:r>
              <a:rPr lang="en-US" sz="2100" spc="10" dirty="0">
                <a:latin typeface="Times New Roman" panose="02020603050405020304" pitchFamily="18" charset="0"/>
                <a:cs typeface="Times New Roman" panose="02020603050405020304" pitchFamily="18" charset="0"/>
              </a:rPr>
              <a:t>(but </a:t>
            </a:r>
            <a:r>
              <a:rPr lang="en-US" sz="2100" spc="15" dirty="0">
                <a:latin typeface="Times New Roman" panose="02020603050405020304" pitchFamily="18" charset="0"/>
                <a:cs typeface="Times New Roman" panose="02020603050405020304" pitchFamily="18" charset="0"/>
              </a:rPr>
              <a:t>not </a:t>
            </a:r>
            <a:r>
              <a:rPr lang="en-US" sz="2100" spc="5" dirty="0">
                <a:latin typeface="Times New Roman" panose="02020603050405020304" pitchFamily="18" charset="0"/>
                <a:cs typeface="Times New Roman" panose="02020603050405020304" pitchFamily="18" charset="0"/>
              </a:rPr>
              <a:t>all) </a:t>
            </a:r>
            <a:r>
              <a:rPr lang="en-US" sz="2100" spc="10" dirty="0">
                <a:latin typeface="Times New Roman" panose="02020603050405020304" pitchFamily="18" charset="0"/>
                <a:cs typeface="Times New Roman" panose="02020603050405020304" pitchFamily="18" charset="0"/>
              </a:rPr>
              <a:t>transgender people go through </a:t>
            </a:r>
            <a:r>
              <a:rPr lang="en-US" sz="2100" spc="5" dirty="0">
                <a:latin typeface="Times New Roman" panose="02020603050405020304" pitchFamily="18" charset="0"/>
                <a:cs typeface="Times New Roman" panose="02020603050405020304" pitchFamily="18" charset="0"/>
              </a:rPr>
              <a:t>to </a:t>
            </a:r>
            <a:r>
              <a:rPr lang="en-US" sz="2100" spc="10" dirty="0">
                <a:latin typeface="Times New Roman" panose="02020603050405020304" pitchFamily="18" charset="0"/>
                <a:cs typeface="Times New Roman" panose="02020603050405020304" pitchFamily="18" charset="0"/>
              </a:rPr>
              <a:t> begin living </a:t>
            </a:r>
            <a:r>
              <a:rPr lang="en-US" sz="2100" dirty="0">
                <a:latin typeface="Times New Roman" panose="02020603050405020304" pitchFamily="18" charset="0"/>
                <a:cs typeface="Times New Roman" panose="02020603050405020304" pitchFamily="18" charset="0"/>
              </a:rPr>
              <a:t>as </a:t>
            </a:r>
            <a:r>
              <a:rPr lang="en-US" sz="2100" spc="10" dirty="0">
                <a:latin typeface="Times New Roman" panose="02020603050405020304" pitchFamily="18" charset="0"/>
                <a:cs typeface="Times New Roman" panose="02020603050405020304" pitchFamily="18" charset="0"/>
              </a:rPr>
              <a:t>the gender </a:t>
            </a:r>
            <a:r>
              <a:rPr lang="en-US" sz="2100" spc="5" dirty="0">
                <a:latin typeface="Times New Roman" panose="02020603050405020304" pitchFamily="18" charset="0"/>
                <a:cs typeface="Times New Roman" panose="02020603050405020304" pitchFamily="18" charset="0"/>
              </a:rPr>
              <a:t>with </a:t>
            </a:r>
            <a:r>
              <a:rPr lang="en-US" sz="2100" spc="15" dirty="0">
                <a:latin typeface="Times New Roman" panose="02020603050405020304" pitchFamily="18" charset="0"/>
                <a:cs typeface="Times New Roman" panose="02020603050405020304" pitchFamily="18" charset="0"/>
              </a:rPr>
              <a:t>which </a:t>
            </a:r>
            <a:r>
              <a:rPr lang="en-US" sz="2100" spc="10" dirty="0">
                <a:latin typeface="Times New Roman" panose="02020603050405020304" pitchFamily="18" charset="0"/>
                <a:cs typeface="Times New Roman" panose="02020603050405020304" pitchFamily="18" charset="0"/>
              </a:rPr>
              <a:t>they </a:t>
            </a:r>
            <a:r>
              <a:rPr lang="en-US" sz="2100" spc="5" dirty="0">
                <a:latin typeface="Times New Roman" panose="02020603050405020304" pitchFamily="18" charset="0"/>
                <a:cs typeface="Times New Roman" panose="02020603050405020304" pitchFamily="18" charset="0"/>
              </a:rPr>
              <a:t>identify, </a:t>
            </a:r>
            <a:r>
              <a:rPr lang="en-US" sz="2100" spc="10" dirty="0">
                <a:latin typeface="Times New Roman" panose="02020603050405020304" pitchFamily="18" charset="0"/>
                <a:cs typeface="Times New Roman" panose="02020603050405020304" pitchFamily="18" charset="0"/>
              </a:rPr>
              <a:t>rather than the </a:t>
            </a:r>
            <a:r>
              <a:rPr lang="en-US" sz="2100" spc="-430"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sex</a:t>
            </a:r>
            <a:r>
              <a:rPr lang="en-US" sz="2100"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assigned</a:t>
            </a:r>
            <a:r>
              <a:rPr lang="en-US" sz="2100" spc="-20" dirty="0">
                <a:latin typeface="Times New Roman" panose="02020603050405020304" pitchFamily="18" charset="0"/>
                <a:cs typeface="Times New Roman" panose="02020603050405020304" pitchFamily="18" charset="0"/>
              </a:rPr>
              <a:t> </a:t>
            </a:r>
            <a:r>
              <a:rPr lang="en-US" sz="2100" spc="5" dirty="0">
                <a:latin typeface="Times New Roman" panose="02020603050405020304" pitchFamily="18" charset="0"/>
                <a:cs typeface="Times New Roman" panose="02020603050405020304" pitchFamily="18" charset="0"/>
              </a:rPr>
              <a:t>to</a:t>
            </a:r>
            <a:r>
              <a:rPr lang="en-US" sz="2100"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them</a:t>
            </a:r>
            <a:r>
              <a:rPr lang="en-US" sz="2100" spc="15"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at </a:t>
            </a:r>
            <a:r>
              <a:rPr lang="en-US" sz="2100" spc="10" dirty="0">
                <a:latin typeface="Times New Roman" panose="02020603050405020304" pitchFamily="18" charset="0"/>
                <a:cs typeface="Times New Roman" panose="02020603050405020304" pitchFamily="18" charset="0"/>
              </a:rPr>
              <a:t>birth.</a:t>
            </a:r>
            <a:endParaRPr lang="en-US" sz="2100" dirty="0">
              <a:latin typeface="Times New Roman" panose="02020603050405020304" pitchFamily="18" charset="0"/>
              <a:cs typeface="Times New Roman" panose="02020603050405020304" pitchFamily="18" charset="0"/>
            </a:endParaRPr>
          </a:p>
          <a:p>
            <a:pPr marL="521334" indent="-282575">
              <a:lnSpc>
                <a:spcPct val="100000"/>
              </a:lnSpc>
              <a:spcBef>
                <a:spcPts val="525"/>
              </a:spcBef>
              <a:buFont typeface="Arial"/>
              <a:buChar char="•"/>
              <a:tabLst>
                <a:tab pos="521334" algn="l"/>
                <a:tab pos="521970" algn="l"/>
              </a:tabLst>
            </a:pPr>
            <a:r>
              <a:rPr lang="en-US" sz="2100" spc="10" dirty="0">
                <a:latin typeface="Times New Roman" panose="02020603050405020304" pitchFamily="18" charset="0"/>
                <a:cs typeface="Times New Roman" panose="02020603050405020304" pitchFamily="18" charset="0"/>
              </a:rPr>
              <a:t>Transitioning</a:t>
            </a:r>
            <a:r>
              <a:rPr lang="en-US" sz="2100" spc="-15"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does</a:t>
            </a:r>
            <a:r>
              <a:rPr lang="en-US" sz="2100" spc="-10" dirty="0">
                <a:latin typeface="Times New Roman" panose="02020603050405020304" pitchFamily="18" charset="0"/>
                <a:cs typeface="Times New Roman" panose="02020603050405020304" pitchFamily="18" charset="0"/>
              </a:rPr>
              <a:t> </a:t>
            </a:r>
            <a:r>
              <a:rPr lang="en-US" sz="2100" spc="15" dirty="0">
                <a:latin typeface="Times New Roman" panose="02020603050405020304" pitchFamily="18" charset="0"/>
                <a:cs typeface="Times New Roman" panose="02020603050405020304" pitchFamily="18" charset="0"/>
              </a:rPr>
              <a:t>not</a:t>
            </a:r>
            <a:r>
              <a:rPr lang="en-US" sz="2100" spc="-20"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require</a:t>
            </a:r>
            <a:r>
              <a:rPr lang="en-US" sz="2100" spc="-30"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medical</a:t>
            </a:r>
            <a:r>
              <a:rPr lang="en-US" sz="2100" spc="-5" dirty="0">
                <a:latin typeface="Times New Roman" panose="02020603050405020304" pitchFamily="18" charset="0"/>
                <a:cs typeface="Times New Roman" panose="02020603050405020304" pitchFamily="18" charset="0"/>
              </a:rPr>
              <a:t> </a:t>
            </a:r>
            <a:r>
              <a:rPr lang="en-US" sz="2100" spc="10" dirty="0">
                <a:latin typeface="Times New Roman" panose="02020603050405020304" pitchFamily="18" charset="0"/>
                <a:cs typeface="Times New Roman" panose="02020603050405020304" pitchFamily="18" charset="0"/>
              </a:rPr>
              <a:t>treatment.</a:t>
            </a:r>
          </a:p>
          <a:p>
            <a:pPr marL="238759" indent="0">
              <a:lnSpc>
                <a:spcPct val="100000"/>
              </a:lnSpc>
              <a:spcBef>
                <a:spcPts val="525"/>
              </a:spcBef>
              <a:buNone/>
              <a:tabLst>
                <a:tab pos="521334" algn="l"/>
                <a:tab pos="521970" algn="l"/>
              </a:tabLst>
            </a:pPr>
            <a:endParaRPr lang="en-US" sz="2100" spc="10" dirty="0">
              <a:latin typeface="Times New Roman" panose="02020603050405020304" pitchFamily="18" charset="0"/>
              <a:cs typeface="Times New Roman" panose="02020603050405020304" pitchFamily="18" charset="0"/>
            </a:endParaRPr>
          </a:p>
          <a:p>
            <a:pPr marL="238759" indent="0">
              <a:lnSpc>
                <a:spcPct val="100000"/>
              </a:lnSpc>
              <a:spcBef>
                <a:spcPts val="525"/>
              </a:spcBef>
              <a:buNone/>
              <a:tabLst>
                <a:tab pos="521334" algn="l"/>
                <a:tab pos="521970" algn="l"/>
              </a:tabLst>
            </a:pPr>
            <a:r>
              <a:rPr lang="en-US" sz="2100" b="1" spc="10" dirty="0">
                <a:latin typeface="Times New Roman" panose="02020603050405020304" pitchFamily="18" charset="0"/>
                <a:cs typeface="Times New Roman" panose="02020603050405020304" pitchFamily="18" charset="0"/>
              </a:rPr>
              <a:t>CANNOT</a:t>
            </a:r>
            <a:r>
              <a:rPr lang="en-US" sz="2100" spc="10" dirty="0">
                <a:latin typeface="Times New Roman" panose="02020603050405020304" pitchFamily="18" charset="0"/>
                <a:cs typeface="Times New Roman" panose="02020603050405020304" pitchFamily="18" charset="0"/>
              </a:rPr>
              <a:t> ask when they will have surgery, or what was wrong with the birth gender.</a:t>
            </a:r>
            <a:endParaRPr lang="en-US"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7933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17425-F423-FE09-70AD-DC7CE16C36AC}"/>
              </a:ext>
            </a:extLst>
          </p:cNvPr>
          <p:cNvSpPr>
            <a:spLocks noGrp="1"/>
          </p:cNvSpPr>
          <p:nvPr>
            <p:ph type="title"/>
          </p:nvPr>
        </p:nvSpPr>
        <p:spPr>
          <a:xfrm>
            <a:off x="1526442" y="845318"/>
            <a:ext cx="8534400" cy="710086"/>
          </a:xfrm>
        </p:spPr>
        <p:txBody>
          <a:bodyPr>
            <a:normAutofit/>
          </a:bodyPr>
          <a:lstStyle/>
          <a:p>
            <a:pPr algn="ctr"/>
            <a:r>
              <a:rPr lang="en-US" sz="2800" b="1" dirty="0">
                <a:latin typeface="Times New Roman" panose="02020603050405020304" pitchFamily="18" charset="0"/>
                <a:cs typeface="Times New Roman" panose="02020603050405020304" pitchFamily="18" charset="0"/>
              </a:rPr>
              <a:t>Examples - Discrimination</a:t>
            </a:r>
          </a:p>
        </p:txBody>
      </p:sp>
      <p:sp>
        <p:nvSpPr>
          <p:cNvPr id="3" name="Content Placeholder 2">
            <a:extLst>
              <a:ext uri="{FF2B5EF4-FFF2-40B4-BE49-F238E27FC236}">
                <a16:creationId xmlns:a16="http://schemas.microsoft.com/office/drawing/2014/main" id="{A4ADBC6D-7E3D-F10C-F0F9-A45148EF0B71}"/>
              </a:ext>
            </a:extLst>
          </p:cNvPr>
          <p:cNvSpPr>
            <a:spLocks noGrp="1"/>
          </p:cNvSpPr>
          <p:nvPr>
            <p:ph idx="1"/>
          </p:nvPr>
        </p:nvSpPr>
        <p:spPr>
          <a:xfrm>
            <a:off x="831696" y="1533833"/>
            <a:ext cx="9905130" cy="4588660"/>
          </a:xfrm>
        </p:spPr>
        <p:txBody>
          <a:bodyPr/>
          <a:lstStyle/>
          <a:p>
            <a:pPr marL="12700" marR="1071245">
              <a:lnSpc>
                <a:spcPct val="101600"/>
              </a:lnSpc>
              <a:spcBef>
                <a:spcPts val="90"/>
              </a:spcBef>
              <a:buSzPct val="94871"/>
              <a:buFont typeface="Arial"/>
              <a:buChar char="•"/>
              <a:tabLst>
                <a:tab pos="101600" algn="l"/>
              </a:tabLst>
            </a:pPr>
            <a:r>
              <a:rPr lang="en-US" sz="2400" spc="15" dirty="0">
                <a:latin typeface="Calibri"/>
                <a:cs typeface="Calibri"/>
              </a:rPr>
              <a:t>A </a:t>
            </a:r>
            <a:r>
              <a:rPr lang="en-US" sz="2400" spc="10" dirty="0">
                <a:latin typeface="Calibri"/>
                <a:cs typeface="Calibri"/>
              </a:rPr>
              <a:t>coordinated entry </a:t>
            </a:r>
            <a:r>
              <a:rPr lang="en-US" sz="2400" spc="5" dirty="0">
                <a:latin typeface="Calibri"/>
                <a:cs typeface="Calibri"/>
              </a:rPr>
              <a:t>call </a:t>
            </a:r>
            <a:r>
              <a:rPr lang="en-US" sz="2400" spc="10" dirty="0">
                <a:latin typeface="Calibri"/>
                <a:cs typeface="Calibri"/>
              </a:rPr>
              <a:t>center tell the caller that there is nothing available for a person like them or hangs </a:t>
            </a:r>
            <a:r>
              <a:rPr lang="en-US" sz="2400" spc="15" dirty="0">
                <a:latin typeface="Calibri"/>
                <a:cs typeface="Calibri"/>
              </a:rPr>
              <a:t>up when </a:t>
            </a:r>
            <a:r>
              <a:rPr lang="en-US" sz="2400" spc="10" dirty="0">
                <a:latin typeface="Calibri"/>
                <a:cs typeface="Calibri"/>
              </a:rPr>
              <a:t>a </a:t>
            </a:r>
            <a:r>
              <a:rPr lang="en-US" sz="2400" spc="5" dirty="0">
                <a:latin typeface="Calibri"/>
                <a:cs typeface="Calibri"/>
              </a:rPr>
              <a:t>caller identifies </a:t>
            </a:r>
            <a:r>
              <a:rPr lang="en-US" sz="2400" spc="10" dirty="0">
                <a:latin typeface="Calibri"/>
                <a:cs typeface="Calibri"/>
              </a:rPr>
              <a:t>as </a:t>
            </a:r>
            <a:r>
              <a:rPr lang="en-US" sz="2400" spc="-430" dirty="0">
                <a:latin typeface="Calibri"/>
                <a:cs typeface="Calibri"/>
              </a:rPr>
              <a:t> </a:t>
            </a:r>
            <a:r>
              <a:rPr lang="en-US" sz="2400" spc="10" dirty="0">
                <a:latin typeface="Calibri"/>
                <a:cs typeface="Calibri"/>
              </a:rPr>
              <a:t>transgender.</a:t>
            </a:r>
            <a:endParaRPr lang="en-US" sz="2400" dirty="0">
              <a:latin typeface="Calibri"/>
              <a:cs typeface="Calibri"/>
            </a:endParaRPr>
          </a:p>
          <a:p>
            <a:pPr marL="100965" indent="-88900">
              <a:lnSpc>
                <a:spcPct val="100000"/>
              </a:lnSpc>
              <a:spcBef>
                <a:spcPts val="1035"/>
              </a:spcBef>
              <a:buSzPct val="94871"/>
              <a:buFont typeface="Arial"/>
              <a:buChar char="•"/>
              <a:tabLst>
                <a:tab pos="101600" algn="l"/>
              </a:tabLst>
            </a:pPr>
            <a:r>
              <a:rPr lang="en-US" sz="2400" spc="15" dirty="0">
                <a:latin typeface="Calibri"/>
                <a:cs typeface="Calibri"/>
              </a:rPr>
              <a:t>    A</a:t>
            </a:r>
            <a:r>
              <a:rPr lang="en-US" sz="2400" spc="-5" dirty="0">
                <a:latin typeface="Calibri"/>
                <a:cs typeface="Calibri"/>
              </a:rPr>
              <a:t> </a:t>
            </a:r>
            <a:r>
              <a:rPr lang="en-US" sz="2400" spc="10" dirty="0">
                <a:latin typeface="Calibri"/>
                <a:cs typeface="Calibri"/>
              </a:rPr>
              <a:t>shelter</a:t>
            </a:r>
            <a:r>
              <a:rPr lang="en-US" sz="2400" spc="-10" dirty="0">
                <a:latin typeface="Calibri"/>
                <a:cs typeface="Calibri"/>
              </a:rPr>
              <a:t> </a:t>
            </a:r>
            <a:r>
              <a:rPr lang="en-US" sz="2400" spc="15" dirty="0">
                <a:latin typeface="Calibri"/>
                <a:cs typeface="Calibri"/>
              </a:rPr>
              <a:t>worker</a:t>
            </a:r>
            <a:r>
              <a:rPr lang="en-US" sz="2400" spc="-5" dirty="0">
                <a:latin typeface="Calibri"/>
                <a:cs typeface="Calibri"/>
              </a:rPr>
              <a:t> </a:t>
            </a:r>
            <a:r>
              <a:rPr lang="en-US" sz="2400" spc="10" dirty="0">
                <a:latin typeface="Calibri"/>
                <a:cs typeface="Calibri"/>
              </a:rPr>
              <a:t>inquiring</a:t>
            </a:r>
            <a:r>
              <a:rPr lang="en-US" sz="2400" spc="-30" dirty="0">
                <a:latin typeface="Calibri"/>
                <a:cs typeface="Calibri"/>
              </a:rPr>
              <a:t> </a:t>
            </a:r>
            <a:r>
              <a:rPr lang="en-US" sz="2400" spc="10" dirty="0">
                <a:latin typeface="Calibri"/>
                <a:cs typeface="Calibri"/>
              </a:rPr>
              <a:t>about</a:t>
            </a:r>
            <a:r>
              <a:rPr lang="en-US" sz="2400" dirty="0">
                <a:latin typeface="Calibri"/>
                <a:cs typeface="Calibri"/>
              </a:rPr>
              <a:t> </a:t>
            </a:r>
            <a:r>
              <a:rPr lang="en-US" sz="2400" spc="15" dirty="0">
                <a:latin typeface="Calibri"/>
                <a:cs typeface="Calibri"/>
              </a:rPr>
              <a:t>an</a:t>
            </a:r>
            <a:r>
              <a:rPr lang="en-US" sz="2400" dirty="0">
                <a:latin typeface="Calibri"/>
                <a:cs typeface="Calibri"/>
              </a:rPr>
              <a:t> </a:t>
            </a:r>
            <a:r>
              <a:rPr lang="en-US" sz="2400" spc="10" dirty="0">
                <a:latin typeface="Calibri"/>
                <a:cs typeface="Calibri"/>
              </a:rPr>
              <a:t>individual’s</a:t>
            </a:r>
            <a:r>
              <a:rPr lang="en-US" sz="2400" spc="-30" dirty="0">
                <a:latin typeface="Calibri"/>
                <a:cs typeface="Calibri"/>
              </a:rPr>
              <a:t> </a:t>
            </a:r>
            <a:r>
              <a:rPr lang="en-US" sz="2400" spc="15" dirty="0">
                <a:latin typeface="Calibri"/>
                <a:cs typeface="Calibri"/>
              </a:rPr>
              <a:t>anatomy</a:t>
            </a:r>
            <a:r>
              <a:rPr lang="en-US" sz="2400" spc="-15" dirty="0">
                <a:latin typeface="Calibri"/>
                <a:cs typeface="Calibri"/>
              </a:rPr>
              <a:t> </a:t>
            </a:r>
            <a:r>
              <a:rPr lang="en-US" sz="2400" spc="10" dirty="0">
                <a:latin typeface="Calibri"/>
                <a:cs typeface="Calibri"/>
              </a:rPr>
              <a:t>prior</a:t>
            </a:r>
            <a:r>
              <a:rPr lang="en-US" sz="2400" spc="-25" dirty="0">
                <a:latin typeface="Calibri"/>
                <a:cs typeface="Calibri"/>
              </a:rPr>
              <a:t> </a:t>
            </a:r>
            <a:r>
              <a:rPr lang="en-US" sz="2400" spc="15" dirty="0">
                <a:latin typeface="Calibri"/>
                <a:cs typeface="Calibri"/>
              </a:rPr>
              <a:t>to</a:t>
            </a:r>
            <a:r>
              <a:rPr lang="en-US" sz="2400" dirty="0">
                <a:latin typeface="Calibri"/>
                <a:cs typeface="Calibri"/>
              </a:rPr>
              <a:t> </a:t>
            </a:r>
            <a:r>
              <a:rPr lang="en-US" sz="2400" spc="10" dirty="0">
                <a:latin typeface="Calibri"/>
                <a:cs typeface="Calibri"/>
              </a:rPr>
              <a:t>enrolling</a:t>
            </a:r>
            <a:r>
              <a:rPr lang="en-US" sz="2400" spc="-10" dirty="0">
                <a:latin typeface="Calibri"/>
                <a:cs typeface="Calibri"/>
              </a:rPr>
              <a:t> </a:t>
            </a:r>
            <a:r>
              <a:rPr lang="en-US" sz="2400" spc="10" dirty="0">
                <a:latin typeface="Calibri"/>
                <a:cs typeface="Calibri"/>
              </a:rPr>
              <a:t>them.</a:t>
            </a:r>
            <a:endParaRPr lang="en-US" sz="2400" dirty="0">
              <a:latin typeface="Calibri"/>
              <a:cs typeface="Calibri"/>
            </a:endParaRPr>
          </a:p>
          <a:p>
            <a:pPr marL="12700" marR="5080">
              <a:lnSpc>
                <a:spcPct val="101600"/>
              </a:lnSpc>
              <a:spcBef>
                <a:spcPts val="980"/>
              </a:spcBef>
              <a:buSzPct val="94871"/>
              <a:buFont typeface="Arial"/>
              <a:buChar char="•"/>
              <a:tabLst>
                <a:tab pos="101600" algn="l"/>
              </a:tabLst>
            </a:pPr>
            <a:r>
              <a:rPr lang="en-US" sz="2400" spc="15" dirty="0">
                <a:latin typeface="Calibri"/>
                <a:cs typeface="Calibri"/>
              </a:rPr>
              <a:t>A </a:t>
            </a:r>
            <a:r>
              <a:rPr lang="en-US" sz="2400" spc="10" dirty="0">
                <a:latin typeface="Calibri"/>
                <a:cs typeface="Calibri"/>
              </a:rPr>
              <a:t>site manager </a:t>
            </a:r>
            <a:r>
              <a:rPr lang="en-US" sz="2400" spc="20" dirty="0">
                <a:latin typeface="Calibri"/>
                <a:cs typeface="Calibri"/>
              </a:rPr>
              <a:t>who </a:t>
            </a:r>
            <a:r>
              <a:rPr lang="en-US" sz="2400" spc="10" dirty="0">
                <a:latin typeface="Calibri"/>
                <a:cs typeface="Calibri"/>
              </a:rPr>
              <a:t>enforces </a:t>
            </a:r>
            <a:r>
              <a:rPr lang="en-US" sz="2400" spc="5" dirty="0">
                <a:latin typeface="Calibri"/>
                <a:cs typeface="Calibri"/>
              </a:rPr>
              <a:t>project rules differently for </a:t>
            </a:r>
            <a:r>
              <a:rPr lang="en-US" sz="2400" spc="10" dirty="0">
                <a:latin typeface="Calibri"/>
                <a:cs typeface="Calibri"/>
              </a:rPr>
              <a:t>single-father households </a:t>
            </a:r>
            <a:r>
              <a:rPr lang="en-US" sz="2400" spc="-430" dirty="0">
                <a:latin typeface="Calibri"/>
                <a:cs typeface="Calibri"/>
              </a:rPr>
              <a:t> </a:t>
            </a:r>
            <a:r>
              <a:rPr lang="en-US" sz="2400" spc="10" dirty="0">
                <a:latin typeface="Calibri"/>
                <a:cs typeface="Calibri"/>
              </a:rPr>
              <a:t>than</a:t>
            </a:r>
            <a:r>
              <a:rPr lang="en-US" sz="2400" spc="-5" dirty="0">
                <a:latin typeface="Calibri"/>
                <a:cs typeface="Calibri"/>
              </a:rPr>
              <a:t> </a:t>
            </a:r>
            <a:r>
              <a:rPr lang="en-US" sz="2400" spc="5" dirty="0">
                <a:latin typeface="Calibri"/>
                <a:cs typeface="Calibri"/>
              </a:rPr>
              <a:t>for</a:t>
            </a:r>
            <a:r>
              <a:rPr lang="en-US" sz="2400" spc="15" dirty="0">
                <a:latin typeface="Calibri"/>
                <a:cs typeface="Calibri"/>
              </a:rPr>
              <a:t> </a:t>
            </a:r>
            <a:r>
              <a:rPr lang="en-US" sz="2400" spc="10" dirty="0">
                <a:latin typeface="Calibri"/>
                <a:cs typeface="Calibri"/>
              </a:rPr>
              <a:t>single-mother</a:t>
            </a:r>
            <a:r>
              <a:rPr lang="en-US" sz="2400" spc="-25" dirty="0">
                <a:latin typeface="Calibri"/>
                <a:cs typeface="Calibri"/>
              </a:rPr>
              <a:t> </a:t>
            </a:r>
            <a:r>
              <a:rPr lang="en-US" sz="2400" spc="10" dirty="0">
                <a:latin typeface="Calibri"/>
                <a:cs typeface="Calibri"/>
              </a:rPr>
              <a:t>households.</a:t>
            </a:r>
            <a:endParaRPr lang="en-US" sz="2400" dirty="0">
              <a:latin typeface="Calibri"/>
              <a:cs typeface="Calibri"/>
            </a:endParaRPr>
          </a:p>
          <a:p>
            <a:pPr marL="100965" indent="-88900">
              <a:lnSpc>
                <a:spcPct val="100000"/>
              </a:lnSpc>
              <a:spcBef>
                <a:spcPts val="1035"/>
              </a:spcBef>
              <a:buSzPct val="94871"/>
              <a:buFont typeface="Arial"/>
              <a:buChar char="•"/>
              <a:tabLst>
                <a:tab pos="101600" algn="l"/>
              </a:tabLst>
            </a:pPr>
            <a:r>
              <a:rPr lang="en-US" sz="2400" spc="15" dirty="0">
                <a:latin typeface="Calibri"/>
                <a:cs typeface="Calibri"/>
              </a:rPr>
              <a:t>A</a:t>
            </a:r>
            <a:r>
              <a:rPr lang="en-US" sz="2400" spc="-10" dirty="0">
                <a:latin typeface="Calibri"/>
                <a:cs typeface="Calibri"/>
              </a:rPr>
              <a:t> </a:t>
            </a:r>
            <a:r>
              <a:rPr lang="en-US" sz="2400" spc="10" dirty="0">
                <a:latin typeface="Calibri"/>
                <a:cs typeface="Calibri"/>
              </a:rPr>
              <a:t>family</a:t>
            </a:r>
            <a:r>
              <a:rPr lang="en-US" sz="2400" spc="5" dirty="0">
                <a:latin typeface="Calibri"/>
                <a:cs typeface="Calibri"/>
              </a:rPr>
              <a:t> </a:t>
            </a:r>
            <a:r>
              <a:rPr lang="en-US" sz="2400" spc="10" dirty="0">
                <a:latin typeface="Calibri"/>
                <a:cs typeface="Calibri"/>
              </a:rPr>
              <a:t>shelter</a:t>
            </a:r>
            <a:r>
              <a:rPr lang="en-US" sz="2400" spc="15" dirty="0">
                <a:latin typeface="Calibri"/>
                <a:cs typeface="Calibri"/>
              </a:rPr>
              <a:t> </a:t>
            </a:r>
            <a:r>
              <a:rPr lang="en-US" sz="2400" spc="10" dirty="0">
                <a:latin typeface="Calibri"/>
                <a:cs typeface="Calibri"/>
              </a:rPr>
              <a:t>that</a:t>
            </a:r>
            <a:r>
              <a:rPr lang="en-US" sz="2400" spc="-20" dirty="0">
                <a:latin typeface="Calibri"/>
                <a:cs typeface="Calibri"/>
              </a:rPr>
              <a:t> </a:t>
            </a:r>
            <a:r>
              <a:rPr lang="en-US" sz="2400" spc="10" dirty="0">
                <a:latin typeface="Calibri"/>
                <a:cs typeface="Calibri"/>
              </a:rPr>
              <a:t>requires</a:t>
            </a:r>
            <a:r>
              <a:rPr lang="en-US" sz="2400" spc="-10" dirty="0">
                <a:latin typeface="Calibri"/>
                <a:cs typeface="Calibri"/>
              </a:rPr>
              <a:t> </a:t>
            </a:r>
            <a:r>
              <a:rPr lang="en-US" sz="2400" spc="10" dirty="0">
                <a:latin typeface="Calibri"/>
                <a:cs typeface="Calibri"/>
              </a:rPr>
              <a:t>boys</a:t>
            </a:r>
            <a:r>
              <a:rPr lang="en-US" sz="2400" spc="-10" dirty="0">
                <a:latin typeface="Calibri"/>
                <a:cs typeface="Calibri"/>
              </a:rPr>
              <a:t> </a:t>
            </a:r>
            <a:r>
              <a:rPr lang="en-US" sz="2400" spc="10" dirty="0">
                <a:latin typeface="Calibri"/>
                <a:cs typeface="Calibri"/>
              </a:rPr>
              <a:t>over</a:t>
            </a:r>
            <a:r>
              <a:rPr lang="en-US" sz="2400" spc="15" dirty="0">
                <a:latin typeface="Calibri"/>
                <a:cs typeface="Calibri"/>
              </a:rPr>
              <a:t> </a:t>
            </a:r>
            <a:r>
              <a:rPr lang="en-US" sz="2400" spc="10" dirty="0">
                <a:latin typeface="Calibri"/>
                <a:cs typeface="Calibri"/>
              </a:rPr>
              <a:t>the</a:t>
            </a:r>
            <a:r>
              <a:rPr lang="en-US" sz="2400" spc="-5" dirty="0">
                <a:latin typeface="Calibri"/>
                <a:cs typeface="Calibri"/>
              </a:rPr>
              <a:t> </a:t>
            </a:r>
            <a:r>
              <a:rPr lang="en-US" sz="2400" spc="10" dirty="0">
                <a:latin typeface="Calibri"/>
                <a:cs typeface="Calibri"/>
              </a:rPr>
              <a:t>age</a:t>
            </a:r>
            <a:r>
              <a:rPr lang="en-US" sz="2400" spc="-5" dirty="0">
                <a:latin typeface="Calibri"/>
                <a:cs typeface="Calibri"/>
              </a:rPr>
              <a:t> </a:t>
            </a:r>
            <a:r>
              <a:rPr lang="en-US" sz="2400" spc="15" dirty="0">
                <a:latin typeface="Calibri"/>
                <a:cs typeface="Calibri"/>
              </a:rPr>
              <a:t>of</a:t>
            </a:r>
            <a:r>
              <a:rPr lang="en-US" sz="2400" dirty="0">
                <a:latin typeface="Calibri"/>
                <a:cs typeface="Calibri"/>
              </a:rPr>
              <a:t> </a:t>
            </a:r>
            <a:r>
              <a:rPr lang="en-US" sz="2400" spc="5" dirty="0">
                <a:latin typeface="Calibri"/>
                <a:cs typeface="Calibri"/>
              </a:rPr>
              <a:t>13</a:t>
            </a:r>
            <a:r>
              <a:rPr lang="en-US" sz="2400" dirty="0">
                <a:latin typeface="Calibri"/>
                <a:cs typeface="Calibri"/>
              </a:rPr>
              <a:t> </a:t>
            </a:r>
            <a:r>
              <a:rPr lang="en-US" sz="2400" spc="15" dirty="0">
                <a:latin typeface="Calibri"/>
                <a:cs typeface="Calibri"/>
              </a:rPr>
              <a:t>to</a:t>
            </a:r>
            <a:r>
              <a:rPr lang="en-US" sz="2400" dirty="0">
                <a:latin typeface="Calibri"/>
                <a:cs typeface="Calibri"/>
              </a:rPr>
              <a:t> </a:t>
            </a:r>
            <a:r>
              <a:rPr lang="en-US" sz="2400" spc="15" dirty="0">
                <a:latin typeface="Calibri"/>
                <a:cs typeface="Calibri"/>
              </a:rPr>
              <a:t>move</a:t>
            </a:r>
            <a:r>
              <a:rPr lang="en-US" sz="2400" spc="-25" dirty="0">
                <a:latin typeface="Calibri"/>
                <a:cs typeface="Calibri"/>
              </a:rPr>
              <a:t> </a:t>
            </a:r>
            <a:r>
              <a:rPr lang="en-US" sz="2400" spc="10" dirty="0">
                <a:latin typeface="Calibri"/>
                <a:cs typeface="Calibri"/>
              </a:rPr>
              <a:t>out.</a:t>
            </a:r>
            <a:endParaRPr lang="en-US" sz="2400" dirty="0">
              <a:latin typeface="Calibri"/>
              <a:cs typeface="Calibri"/>
            </a:endParaRPr>
          </a:p>
          <a:p>
            <a:pPr marL="12700" marR="372110">
              <a:lnSpc>
                <a:spcPct val="101600"/>
              </a:lnSpc>
              <a:spcBef>
                <a:spcPts val="980"/>
              </a:spcBef>
              <a:buSzPct val="94871"/>
              <a:buFont typeface="Arial"/>
              <a:buChar char="•"/>
              <a:tabLst>
                <a:tab pos="101600" algn="l"/>
              </a:tabLst>
            </a:pPr>
            <a:r>
              <a:rPr lang="en-US" sz="2400" spc="15" dirty="0">
                <a:latin typeface="Calibri"/>
                <a:cs typeface="Calibri"/>
              </a:rPr>
              <a:t>A </a:t>
            </a:r>
            <a:r>
              <a:rPr lang="en-US" sz="2400" spc="5" dirty="0">
                <a:latin typeface="Calibri"/>
                <a:cs typeface="Calibri"/>
              </a:rPr>
              <a:t>project staff </a:t>
            </a:r>
            <a:r>
              <a:rPr lang="en-US" sz="2400" spc="10" dirty="0">
                <a:latin typeface="Calibri"/>
                <a:cs typeface="Calibri"/>
              </a:rPr>
              <a:t>person refusing </a:t>
            </a:r>
            <a:r>
              <a:rPr lang="en-US" sz="2400" spc="5" dirty="0">
                <a:latin typeface="Calibri"/>
                <a:cs typeface="Calibri"/>
              </a:rPr>
              <a:t>to </a:t>
            </a:r>
            <a:r>
              <a:rPr lang="en-US" sz="2400" spc="10" dirty="0">
                <a:latin typeface="Calibri"/>
                <a:cs typeface="Calibri"/>
              </a:rPr>
              <a:t>enroll </a:t>
            </a:r>
            <a:r>
              <a:rPr lang="en-US" sz="2400" spc="15" dirty="0">
                <a:latin typeface="Calibri"/>
                <a:cs typeface="Calibri"/>
              </a:rPr>
              <a:t>an </a:t>
            </a:r>
            <a:r>
              <a:rPr lang="en-US" sz="2400" spc="10" dirty="0">
                <a:latin typeface="Calibri"/>
                <a:cs typeface="Calibri"/>
              </a:rPr>
              <a:t>eligible individual because “you </a:t>
            </a:r>
            <a:r>
              <a:rPr lang="en-US" sz="2400" spc="5" dirty="0">
                <a:latin typeface="Calibri"/>
                <a:cs typeface="Calibri"/>
              </a:rPr>
              <a:t>will </a:t>
            </a:r>
            <a:r>
              <a:rPr lang="en-US" sz="2400" spc="-430" dirty="0">
                <a:latin typeface="Calibri"/>
                <a:cs typeface="Calibri"/>
              </a:rPr>
              <a:t> </a:t>
            </a:r>
            <a:r>
              <a:rPr lang="en-US" sz="2400" spc="10" dirty="0">
                <a:latin typeface="Calibri"/>
                <a:cs typeface="Calibri"/>
              </a:rPr>
              <a:t>make</a:t>
            </a:r>
            <a:r>
              <a:rPr lang="en-US" sz="2400" spc="-10" dirty="0">
                <a:latin typeface="Calibri"/>
                <a:cs typeface="Calibri"/>
              </a:rPr>
              <a:t> </a:t>
            </a:r>
            <a:r>
              <a:rPr lang="en-US" sz="2400" spc="10" dirty="0">
                <a:latin typeface="Calibri"/>
                <a:cs typeface="Calibri"/>
              </a:rPr>
              <a:t>the</a:t>
            </a:r>
            <a:r>
              <a:rPr lang="en-US" sz="2400" spc="15" dirty="0">
                <a:latin typeface="Calibri"/>
                <a:cs typeface="Calibri"/>
              </a:rPr>
              <a:t> </a:t>
            </a:r>
            <a:r>
              <a:rPr lang="en-US" sz="2400" spc="5" dirty="0">
                <a:latin typeface="Calibri"/>
                <a:cs typeface="Calibri"/>
              </a:rPr>
              <a:t>other</a:t>
            </a:r>
            <a:r>
              <a:rPr lang="en-US" sz="2400" spc="15" dirty="0">
                <a:latin typeface="Calibri"/>
                <a:cs typeface="Calibri"/>
              </a:rPr>
              <a:t> </a:t>
            </a:r>
            <a:r>
              <a:rPr lang="en-US" sz="2400" spc="10" dirty="0">
                <a:latin typeface="Calibri"/>
                <a:cs typeface="Calibri"/>
              </a:rPr>
              <a:t>residents</a:t>
            </a:r>
            <a:r>
              <a:rPr lang="en-US" sz="2400" spc="-10" dirty="0">
                <a:latin typeface="Calibri"/>
                <a:cs typeface="Calibri"/>
              </a:rPr>
              <a:t> </a:t>
            </a:r>
            <a:r>
              <a:rPr lang="en-US" sz="2400" spc="10" dirty="0">
                <a:latin typeface="Calibri"/>
                <a:cs typeface="Calibri"/>
              </a:rPr>
              <a:t>uncomfortable.”</a:t>
            </a:r>
            <a:endParaRPr lang="en-US" sz="2400" dirty="0">
              <a:latin typeface="Calibri"/>
              <a:cs typeface="Calibri"/>
            </a:endParaRPr>
          </a:p>
          <a:p>
            <a:endParaRPr lang="en-US" dirty="0"/>
          </a:p>
        </p:txBody>
      </p:sp>
    </p:spTree>
    <p:extLst>
      <p:ext uri="{BB962C8B-B14F-4D97-AF65-F5344CB8AC3E}">
        <p14:creationId xmlns:p14="http://schemas.microsoft.com/office/powerpoint/2010/main" val="25639174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025" y="849867"/>
            <a:ext cx="10972800" cy="560294"/>
          </a:xfrm>
        </p:spPr>
        <p:txBody>
          <a:bodyPr>
            <a:normAutofit/>
          </a:bodyPr>
          <a:lstStyle/>
          <a:p>
            <a:pPr algn="ctr"/>
            <a:r>
              <a:rPr lang="en-US" b="1" dirty="0"/>
              <a:t>Public Posting </a:t>
            </a:r>
          </a:p>
        </p:txBody>
      </p:sp>
      <p:pic>
        <p:nvPicPr>
          <p:cNvPr id="5" name="Picture 4">
            <a:extLst>
              <a:ext uri="{FF2B5EF4-FFF2-40B4-BE49-F238E27FC236}">
                <a16:creationId xmlns:a16="http://schemas.microsoft.com/office/drawing/2014/main" id="{5E8D1950-9A59-4B04-80A1-045046D341E2}"/>
              </a:ext>
            </a:extLst>
          </p:cNvPr>
          <p:cNvPicPr>
            <a:picLocks noChangeAspect="1"/>
          </p:cNvPicPr>
          <p:nvPr/>
        </p:nvPicPr>
        <p:blipFill>
          <a:blip r:embed="rId3"/>
          <a:stretch>
            <a:fillRect/>
          </a:stretch>
        </p:blipFill>
        <p:spPr>
          <a:xfrm>
            <a:off x="7684851" y="1726906"/>
            <a:ext cx="3649974" cy="3946762"/>
          </a:xfrm>
          <a:prstGeom prst="rect">
            <a:avLst/>
          </a:prstGeom>
        </p:spPr>
      </p:pic>
      <p:sp>
        <p:nvSpPr>
          <p:cNvPr id="9" name="Rectangle 8"/>
          <p:cNvSpPr/>
          <p:nvPr/>
        </p:nvSpPr>
        <p:spPr>
          <a:xfrm>
            <a:off x="555383" y="5078507"/>
            <a:ext cx="6152646" cy="369332"/>
          </a:xfrm>
          <a:prstGeom prst="rect">
            <a:avLst/>
          </a:prstGeom>
        </p:spPr>
        <p:txBody>
          <a:bodyPr wrap="none">
            <a:spAutoFit/>
          </a:bodyPr>
          <a:lstStyle/>
          <a:p>
            <a:r>
              <a:rPr lang="en-US" dirty="0"/>
              <a:t>https://www.hud.gov/sites/documents/LGBTFLYER.PDF</a:t>
            </a:r>
          </a:p>
        </p:txBody>
      </p:sp>
      <p:sp>
        <p:nvSpPr>
          <p:cNvPr id="10" name="TextBox 9"/>
          <p:cNvSpPr txBox="1"/>
          <p:nvPr/>
        </p:nvSpPr>
        <p:spPr>
          <a:xfrm>
            <a:off x="537883" y="1046634"/>
            <a:ext cx="5937064" cy="3970318"/>
          </a:xfrm>
          <a:prstGeom prst="rect">
            <a:avLst/>
          </a:prstGeom>
          <a:noFill/>
        </p:spPr>
        <p:txBody>
          <a:bodyPr wrap="square" rtlCol="0">
            <a:spAutoFit/>
          </a:bodyPr>
          <a:lstStyle/>
          <a:p>
            <a:endParaRPr lang="en-US" sz="2800" b="1" dirty="0"/>
          </a:p>
          <a:p>
            <a:r>
              <a:rPr lang="en-US" sz="2800" b="1" dirty="0">
                <a:latin typeface="Times New Roman" panose="02020603050405020304" pitchFamily="18" charset="0"/>
                <a:cs typeface="Times New Roman" panose="02020603050405020304" pitchFamily="18" charset="0"/>
              </a:rPr>
              <a:t>Make all constituents aware –</a:t>
            </a:r>
          </a:p>
          <a:p>
            <a:pPr marL="520700"/>
            <a:r>
              <a:rPr lang="en-US" sz="2800" dirty="0">
                <a:latin typeface="Times New Roman" panose="02020603050405020304" pitchFamily="18" charset="0"/>
                <a:cs typeface="Times New Roman" panose="02020603050405020304" pitchFamily="18" charset="0"/>
              </a:rPr>
              <a:t>Staff</a:t>
            </a:r>
          </a:p>
          <a:p>
            <a:pPr marL="520700"/>
            <a:r>
              <a:rPr lang="en-US" sz="2800" dirty="0">
                <a:latin typeface="Times New Roman" panose="02020603050405020304" pitchFamily="18" charset="0"/>
                <a:cs typeface="Times New Roman" panose="02020603050405020304" pitchFamily="18" charset="0"/>
              </a:rPr>
              <a:t>Volunteers</a:t>
            </a:r>
          </a:p>
          <a:p>
            <a:pPr marL="520700"/>
            <a:r>
              <a:rPr lang="en-US" sz="2800" dirty="0">
                <a:latin typeface="Times New Roman" panose="02020603050405020304" pitchFamily="18" charset="0"/>
                <a:cs typeface="Times New Roman" panose="02020603050405020304" pitchFamily="18" charset="0"/>
              </a:rPr>
              <a:t>Contractors</a:t>
            </a:r>
          </a:p>
          <a:p>
            <a:pPr marL="520700"/>
            <a:r>
              <a:rPr lang="en-US" sz="2800" dirty="0">
                <a:latin typeface="Times New Roman" panose="02020603050405020304" pitchFamily="18" charset="0"/>
                <a:cs typeface="Times New Roman" panose="02020603050405020304" pitchFamily="18" charset="0"/>
              </a:rPr>
              <a:t>Clients</a:t>
            </a:r>
          </a:p>
          <a:p>
            <a:pPr marL="520700"/>
            <a:r>
              <a:rPr lang="en-US" sz="2800" dirty="0">
                <a:latin typeface="Times New Roman" panose="02020603050405020304" pitchFamily="18" charset="0"/>
                <a:cs typeface="Times New Roman" panose="02020603050405020304" pitchFamily="18" charset="0"/>
              </a:rPr>
              <a:t>Community Members</a:t>
            </a:r>
          </a:p>
          <a:p>
            <a:endParaRPr lang="en-US" sz="2800" b="1" dirty="0"/>
          </a:p>
          <a:p>
            <a:r>
              <a:rPr lang="en-US" sz="2800" b="1" dirty="0"/>
              <a:t>Publicly Post Notice</a:t>
            </a:r>
          </a:p>
        </p:txBody>
      </p:sp>
    </p:spTree>
    <p:extLst>
      <p:ext uri="{BB962C8B-B14F-4D97-AF65-F5344CB8AC3E}">
        <p14:creationId xmlns:p14="http://schemas.microsoft.com/office/powerpoint/2010/main" val="1637202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75256-FA97-B0FB-8130-AE548C136898}"/>
              </a:ext>
            </a:extLst>
          </p:cNvPr>
          <p:cNvSpPr>
            <a:spLocks noGrp="1"/>
          </p:cNvSpPr>
          <p:nvPr>
            <p:ph type="title"/>
          </p:nvPr>
        </p:nvSpPr>
        <p:spPr>
          <a:xfrm>
            <a:off x="1534696" y="804520"/>
            <a:ext cx="9520158" cy="587136"/>
          </a:xfrm>
        </p:spPr>
        <p:txBody>
          <a:bodyPr>
            <a:normAutofit/>
          </a:bodyPr>
          <a:lstStyle/>
          <a:p>
            <a:pPr algn="ctr"/>
            <a:r>
              <a:rPr lang="en-US" sz="2800" b="1" dirty="0">
                <a:latin typeface="Times New Roman" panose="02020603050405020304" pitchFamily="18" charset="0"/>
                <a:cs typeface="Times New Roman" panose="02020603050405020304" pitchFamily="18" charset="0"/>
              </a:rPr>
              <a:t>Create Cultural Awareness - Terms</a:t>
            </a: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D035E71-EF02-9D0D-8CC3-E1A7EC6FE032}"/>
              </a:ext>
            </a:extLst>
          </p:cNvPr>
          <p:cNvSpPr>
            <a:spLocks noGrp="1"/>
          </p:cNvSpPr>
          <p:nvPr>
            <p:ph idx="1"/>
          </p:nvPr>
        </p:nvSpPr>
        <p:spPr>
          <a:xfrm>
            <a:off x="1534696" y="1556426"/>
            <a:ext cx="9520158" cy="3909919"/>
          </a:xfrm>
        </p:spPr>
        <p:txBody>
          <a:bodyPr>
            <a:normAutofit fontScale="92500" lnSpcReduction="20000"/>
          </a:bodyPr>
          <a:lstStyle/>
          <a:p>
            <a:pPr marL="12700">
              <a:lnSpc>
                <a:spcPct val="100000"/>
              </a:lnSpc>
              <a:spcBef>
                <a:spcPts val="130"/>
              </a:spcBef>
            </a:pPr>
            <a:r>
              <a:rPr lang="en-US" sz="2400" b="1" spc="10" dirty="0">
                <a:solidFill>
                  <a:schemeClr val="tx1"/>
                </a:solidFill>
                <a:latin typeface="Times New Roman" panose="02020603050405020304" pitchFamily="18" charset="0"/>
                <a:cs typeface="Times New Roman" panose="02020603050405020304" pitchFamily="18" charset="0"/>
              </a:rPr>
              <a:t>Gender</a:t>
            </a:r>
            <a:r>
              <a:rPr lang="en-US" sz="2400" b="1" spc="-35" dirty="0">
                <a:solidFill>
                  <a:schemeClr val="tx1"/>
                </a:solidFill>
                <a:latin typeface="Times New Roman" panose="02020603050405020304" pitchFamily="18" charset="0"/>
                <a:cs typeface="Times New Roman" panose="02020603050405020304" pitchFamily="18" charset="0"/>
              </a:rPr>
              <a:t> </a:t>
            </a:r>
            <a:r>
              <a:rPr lang="en-US" sz="2400" b="1" spc="10" dirty="0">
                <a:latin typeface="Times New Roman" panose="02020603050405020304" pitchFamily="18" charset="0"/>
                <a:cs typeface="Times New Roman" panose="02020603050405020304" pitchFamily="18" charset="0"/>
              </a:rPr>
              <a:t>Identity</a:t>
            </a:r>
            <a:endParaRPr lang="en-US" sz="2400" b="1" dirty="0">
              <a:solidFill>
                <a:schemeClr val="tx1"/>
              </a:solidFill>
              <a:latin typeface="Times New Roman" panose="02020603050405020304" pitchFamily="18" charset="0"/>
              <a:cs typeface="Times New Roman" panose="02020603050405020304" pitchFamily="18" charset="0"/>
            </a:endParaRPr>
          </a:p>
          <a:p>
            <a:pPr marL="248920" indent="-236854">
              <a:lnSpc>
                <a:spcPct val="100000"/>
              </a:lnSpc>
              <a:spcBef>
                <a:spcPts val="35"/>
              </a:spcBef>
              <a:buFont typeface="Arial"/>
              <a:buChar char="•"/>
              <a:tabLst>
                <a:tab pos="248285" algn="l"/>
                <a:tab pos="249554" algn="l"/>
              </a:tabLst>
            </a:pPr>
            <a:r>
              <a:rPr lang="en-US" sz="2400" spc="10" dirty="0">
                <a:latin typeface="Times New Roman" panose="02020603050405020304" pitchFamily="18" charset="0"/>
                <a:cs typeface="Times New Roman" panose="02020603050405020304" pitchFamily="18" charset="0"/>
              </a:rPr>
              <a:t>Internal</a:t>
            </a:r>
            <a:r>
              <a:rPr lang="en-US" sz="2400" spc="-5"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or</a:t>
            </a:r>
            <a:r>
              <a:rPr lang="en-US" sz="2400" spc="-5"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innate</a:t>
            </a:r>
            <a:r>
              <a:rPr lang="en-US" sz="2400"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sense</a:t>
            </a:r>
            <a:r>
              <a:rPr lang="en-US" sz="2400" spc="-5"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of </a:t>
            </a:r>
            <a:r>
              <a:rPr lang="en-US" sz="2400" spc="10" dirty="0">
                <a:latin typeface="Times New Roman" panose="02020603050405020304" pitchFamily="18" charset="0"/>
                <a:cs typeface="Times New Roman" panose="02020603050405020304" pitchFamily="18" charset="0"/>
              </a:rPr>
              <a:t>being</a:t>
            </a:r>
            <a:r>
              <a:rPr lang="en-US" sz="2400" spc="-1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male,</a:t>
            </a:r>
            <a:r>
              <a:rPr lang="en-US" sz="240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female,</a:t>
            </a:r>
            <a:r>
              <a:rPr lang="en-US" sz="2400" spc="15" dirty="0">
                <a:latin typeface="Times New Roman" panose="02020603050405020304" pitchFamily="18" charset="0"/>
                <a:cs typeface="Times New Roman" panose="02020603050405020304" pitchFamily="18" charset="0"/>
              </a:rPr>
              <a:t> or</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another</a:t>
            </a:r>
            <a:r>
              <a:rPr lang="en-US" sz="240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gender</a:t>
            </a:r>
            <a:endParaRPr lang="en-US" sz="2400" dirty="0">
              <a:latin typeface="Times New Roman" panose="02020603050405020304" pitchFamily="18" charset="0"/>
              <a:cs typeface="Times New Roman" panose="02020603050405020304" pitchFamily="18" charset="0"/>
            </a:endParaRPr>
          </a:p>
          <a:p>
            <a:pPr marL="248920" indent="-236854">
              <a:lnSpc>
                <a:spcPct val="100000"/>
              </a:lnSpc>
              <a:spcBef>
                <a:spcPts val="35"/>
              </a:spcBef>
              <a:buFont typeface="Arial"/>
              <a:buChar char="•"/>
              <a:tabLst>
                <a:tab pos="248285" algn="l"/>
                <a:tab pos="249554" algn="l"/>
              </a:tabLst>
            </a:pPr>
            <a:r>
              <a:rPr lang="en-US" sz="2400" spc="10" dirty="0">
                <a:latin typeface="Times New Roman" panose="02020603050405020304" pitchFamily="18" charset="0"/>
                <a:cs typeface="Times New Roman" panose="02020603050405020304" pitchFamily="18" charset="0"/>
              </a:rPr>
              <a:t>May</a:t>
            </a:r>
            <a:r>
              <a:rPr lang="en-US" sz="2400" spc="5"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or</a:t>
            </a:r>
            <a:r>
              <a:rPr lang="en-US" sz="2400" spc="-5"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may</a:t>
            </a:r>
            <a:r>
              <a:rPr lang="en-US" sz="2400" spc="-15"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not</a:t>
            </a:r>
            <a:r>
              <a:rPr lang="en-US" sz="2400" spc="-20"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match</a:t>
            </a:r>
            <a:r>
              <a:rPr lang="en-US" sz="2400" spc="-2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their</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assigned</a:t>
            </a:r>
            <a:r>
              <a:rPr lang="en-US" sz="2400" spc="-2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sex</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at</a:t>
            </a:r>
            <a:r>
              <a:rPr lang="en-US" sz="2400" spc="-1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birth</a:t>
            </a:r>
            <a:endParaRPr lang="en-US" sz="2400" dirty="0">
              <a:latin typeface="Times New Roman" panose="02020603050405020304" pitchFamily="18" charset="0"/>
              <a:cs typeface="Times New Roman" panose="02020603050405020304" pitchFamily="18" charset="0"/>
            </a:endParaRPr>
          </a:p>
          <a:p>
            <a:pPr>
              <a:lnSpc>
                <a:spcPct val="100000"/>
              </a:lnSpc>
              <a:spcBef>
                <a:spcPts val="30"/>
              </a:spcBef>
              <a:buFont typeface="Arial"/>
              <a:buChar char="•"/>
            </a:pPr>
            <a:endParaRPr lang="en-US" sz="2400" dirty="0">
              <a:latin typeface="Times New Roman" panose="02020603050405020304" pitchFamily="18" charset="0"/>
              <a:cs typeface="Times New Roman" panose="02020603050405020304" pitchFamily="18" charset="0"/>
            </a:endParaRPr>
          </a:p>
          <a:p>
            <a:pPr marL="12700">
              <a:lnSpc>
                <a:spcPct val="100000"/>
              </a:lnSpc>
              <a:spcBef>
                <a:spcPts val="5"/>
              </a:spcBef>
            </a:pPr>
            <a:r>
              <a:rPr lang="en-US" sz="2400" b="1" spc="10" dirty="0">
                <a:latin typeface="Times New Roman" panose="02020603050405020304" pitchFamily="18" charset="0"/>
                <a:cs typeface="Times New Roman" panose="02020603050405020304" pitchFamily="18" charset="0"/>
              </a:rPr>
              <a:t>Gender</a:t>
            </a:r>
            <a:r>
              <a:rPr lang="en-US" sz="2400" b="1" spc="-30" dirty="0">
                <a:latin typeface="Times New Roman" panose="02020603050405020304" pitchFamily="18" charset="0"/>
                <a:cs typeface="Times New Roman" panose="02020603050405020304" pitchFamily="18" charset="0"/>
              </a:rPr>
              <a:t> </a:t>
            </a:r>
            <a:r>
              <a:rPr lang="en-US" sz="2400" b="1" spc="10" dirty="0">
                <a:latin typeface="Times New Roman" panose="02020603050405020304" pitchFamily="18" charset="0"/>
                <a:cs typeface="Times New Roman" panose="02020603050405020304" pitchFamily="18" charset="0"/>
              </a:rPr>
              <a:t>Expression:</a:t>
            </a:r>
            <a:endParaRPr lang="en-US" sz="2400" b="1" dirty="0">
              <a:latin typeface="Times New Roman" panose="02020603050405020304" pitchFamily="18" charset="0"/>
              <a:cs typeface="Times New Roman" panose="02020603050405020304" pitchFamily="18" charset="0"/>
            </a:endParaRPr>
          </a:p>
          <a:p>
            <a:pPr marL="248920" marR="5080" indent="-236854">
              <a:lnSpc>
                <a:spcPts val="2380"/>
              </a:lnSpc>
              <a:spcBef>
                <a:spcPts val="80"/>
              </a:spcBef>
              <a:buFont typeface="Arial"/>
              <a:buChar char="•"/>
              <a:tabLst>
                <a:tab pos="248285" algn="l"/>
                <a:tab pos="249554" algn="l"/>
              </a:tabLst>
            </a:pPr>
            <a:r>
              <a:rPr lang="en-US" sz="2400" spc="10" dirty="0">
                <a:latin typeface="Times New Roman" panose="02020603050405020304" pitchFamily="18" charset="0"/>
                <a:cs typeface="Times New Roman" panose="02020603050405020304" pitchFamily="18" charset="0"/>
              </a:rPr>
              <a:t>External expression </a:t>
            </a:r>
            <a:r>
              <a:rPr lang="en-US" sz="2400" spc="5" dirty="0">
                <a:latin typeface="Times New Roman" panose="02020603050405020304" pitchFamily="18" charset="0"/>
                <a:cs typeface="Times New Roman" panose="02020603050405020304" pitchFamily="18" charset="0"/>
              </a:rPr>
              <a:t>of </a:t>
            </a:r>
            <a:r>
              <a:rPr lang="en-US" sz="2400" spc="10" dirty="0">
                <a:latin typeface="Times New Roman" panose="02020603050405020304" pitchFamily="18" charset="0"/>
                <a:cs typeface="Times New Roman" panose="02020603050405020304" pitchFamily="18" charset="0"/>
              </a:rPr>
              <a:t>gender identity (note that </a:t>
            </a:r>
            <a:r>
              <a:rPr lang="en-US" sz="2400" spc="15" dirty="0">
                <a:latin typeface="Times New Roman" panose="02020603050405020304" pitchFamily="18" charset="0"/>
                <a:cs typeface="Times New Roman" panose="02020603050405020304" pitchFamily="18" charset="0"/>
              </a:rPr>
              <a:t>many </a:t>
            </a:r>
            <a:r>
              <a:rPr lang="en-US" sz="2400" spc="10" dirty="0">
                <a:latin typeface="Times New Roman" panose="02020603050405020304" pitchFamily="18" charset="0"/>
                <a:cs typeface="Times New Roman" panose="02020603050405020304" pitchFamily="18" charset="0"/>
              </a:rPr>
              <a:t>times people </a:t>
            </a:r>
            <a:r>
              <a:rPr lang="en-US" sz="2400" spc="15" dirty="0">
                <a:latin typeface="Times New Roman" panose="02020603050405020304" pitchFamily="18" charset="0"/>
                <a:cs typeface="Times New Roman" panose="02020603050405020304" pitchFamily="18" charset="0"/>
              </a:rPr>
              <a:t>do </a:t>
            </a:r>
            <a:r>
              <a:rPr lang="en-US" sz="2400" spc="10" dirty="0">
                <a:latin typeface="Times New Roman" panose="02020603050405020304" pitchFamily="18" charset="0"/>
                <a:cs typeface="Times New Roman" panose="02020603050405020304" pitchFamily="18" charset="0"/>
              </a:rPr>
              <a:t>not </a:t>
            </a:r>
            <a:r>
              <a:rPr lang="en-US" sz="2400" spc="-43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feel</a:t>
            </a:r>
            <a:r>
              <a:rPr lang="en-US" sz="2400" spc="1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they</a:t>
            </a:r>
            <a:r>
              <a:rPr lang="en-US" sz="2400" spc="-15"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can</a:t>
            </a:r>
            <a:r>
              <a:rPr lang="en-US" sz="240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safely </a:t>
            </a:r>
            <a:r>
              <a:rPr lang="en-US" sz="2400" spc="10" dirty="0">
                <a:latin typeface="Times New Roman" panose="02020603050405020304" pitchFamily="18" charset="0"/>
                <a:cs typeface="Times New Roman" panose="02020603050405020304" pitchFamily="18" charset="0"/>
              </a:rPr>
              <a:t>express </a:t>
            </a:r>
            <a:r>
              <a:rPr lang="en-US" sz="2400" spc="5" dirty="0">
                <a:latin typeface="Times New Roman" panose="02020603050405020304" pitchFamily="18" charset="0"/>
                <a:cs typeface="Times New Roman" panose="02020603050405020304" pitchFamily="18" charset="0"/>
              </a:rPr>
              <a:t>their</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gender</a:t>
            </a:r>
            <a:r>
              <a:rPr lang="en-US" sz="2400" spc="2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identity)</a:t>
            </a:r>
            <a:endParaRPr lang="en-US" sz="2400" dirty="0">
              <a:latin typeface="Times New Roman" panose="02020603050405020304" pitchFamily="18" charset="0"/>
              <a:cs typeface="Times New Roman" panose="02020603050405020304" pitchFamily="18" charset="0"/>
            </a:endParaRPr>
          </a:p>
          <a:p>
            <a:pPr marL="248920" indent="-236854">
              <a:lnSpc>
                <a:spcPts val="2285"/>
              </a:lnSpc>
              <a:buFont typeface="Arial"/>
              <a:buChar char="•"/>
              <a:tabLst>
                <a:tab pos="248285" algn="l"/>
                <a:tab pos="249554" algn="l"/>
              </a:tabLst>
            </a:pPr>
            <a:r>
              <a:rPr lang="en-US" sz="2400" spc="10" dirty="0">
                <a:latin typeface="Times New Roman" panose="02020603050405020304" pitchFamily="18" charset="0"/>
                <a:cs typeface="Times New Roman" panose="02020603050405020304" pitchFamily="18" charset="0"/>
              </a:rPr>
              <a:t>Exhibited</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through</a:t>
            </a:r>
            <a:r>
              <a:rPr lang="en-US" sz="2400" spc="-2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behavior,</a:t>
            </a:r>
            <a:r>
              <a:rPr lang="en-US" sz="240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clothing,</a:t>
            </a:r>
            <a:r>
              <a:rPr lang="en-US" sz="2400" spc="-15"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hairstyle,</a:t>
            </a:r>
            <a:r>
              <a:rPr lang="en-US" sz="240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body language,</a:t>
            </a:r>
            <a:r>
              <a:rPr lang="en-US" sz="240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and voice</a:t>
            </a:r>
            <a:endParaRPr lang="en-US" sz="2400" dirty="0">
              <a:latin typeface="Times New Roman" panose="02020603050405020304" pitchFamily="18" charset="0"/>
              <a:cs typeface="Times New Roman" panose="02020603050405020304" pitchFamily="18" charset="0"/>
            </a:endParaRPr>
          </a:p>
          <a:p>
            <a:pPr>
              <a:lnSpc>
                <a:spcPct val="100000"/>
              </a:lnSpc>
              <a:spcBef>
                <a:spcPts val="30"/>
              </a:spcBef>
              <a:buFont typeface="Arial"/>
              <a:buChar char="•"/>
            </a:pPr>
            <a:endParaRPr lang="en-US" sz="2400" dirty="0">
              <a:latin typeface="Times New Roman" panose="02020603050405020304" pitchFamily="18" charset="0"/>
              <a:cs typeface="Times New Roman" panose="02020603050405020304" pitchFamily="18" charset="0"/>
            </a:endParaRPr>
          </a:p>
          <a:p>
            <a:pPr marL="12700">
              <a:lnSpc>
                <a:spcPct val="100000"/>
              </a:lnSpc>
            </a:pPr>
            <a:r>
              <a:rPr lang="en-US" sz="2400" b="1" spc="5" dirty="0">
                <a:latin typeface="Times New Roman" panose="02020603050405020304" pitchFamily="18" charset="0"/>
                <a:cs typeface="Times New Roman" panose="02020603050405020304" pitchFamily="18" charset="0"/>
              </a:rPr>
              <a:t>Sexual</a:t>
            </a:r>
            <a:r>
              <a:rPr lang="en-US" sz="2400" b="1" spc="-10" dirty="0">
                <a:latin typeface="Times New Roman" panose="02020603050405020304" pitchFamily="18" charset="0"/>
                <a:cs typeface="Times New Roman" panose="02020603050405020304" pitchFamily="18" charset="0"/>
              </a:rPr>
              <a:t> </a:t>
            </a:r>
            <a:r>
              <a:rPr lang="en-US" sz="2400" b="1" spc="10" dirty="0">
                <a:latin typeface="Times New Roman" panose="02020603050405020304" pitchFamily="18" charset="0"/>
                <a:cs typeface="Times New Roman" panose="02020603050405020304" pitchFamily="18" charset="0"/>
              </a:rPr>
              <a:t>Orientation:</a:t>
            </a:r>
            <a:endParaRPr lang="en-US" sz="2400" b="1" dirty="0">
              <a:latin typeface="Times New Roman" panose="02020603050405020304" pitchFamily="18" charset="0"/>
              <a:cs typeface="Times New Roman" panose="02020603050405020304" pitchFamily="18" charset="0"/>
            </a:endParaRPr>
          </a:p>
          <a:p>
            <a:pPr marL="248920" indent="-236854">
              <a:lnSpc>
                <a:spcPct val="100000"/>
              </a:lnSpc>
              <a:spcBef>
                <a:spcPts val="35"/>
              </a:spcBef>
              <a:buFont typeface="Arial"/>
              <a:buChar char="•"/>
              <a:tabLst>
                <a:tab pos="248285" algn="l"/>
                <a:tab pos="249554" algn="l"/>
              </a:tabLst>
            </a:pPr>
            <a:r>
              <a:rPr lang="en-US" sz="2400" spc="10" dirty="0">
                <a:latin typeface="Times New Roman" panose="02020603050405020304" pitchFamily="18" charset="0"/>
                <a:cs typeface="Times New Roman" panose="02020603050405020304" pitchFamily="18" charset="0"/>
              </a:rPr>
              <a:t>Physical</a:t>
            </a:r>
            <a:r>
              <a:rPr lang="en-US" sz="2400" spc="-5"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or</a:t>
            </a:r>
            <a:r>
              <a:rPr lang="en-US" sz="2400" spc="1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emotional</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attraction</a:t>
            </a:r>
            <a:r>
              <a:rPr lang="en-US" sz="2400" spc="-20" dirty="0">
                <a:latin typeface="Times New Roman" panose="02020603050405020304" pitchFamily="18" charset="0"/>
                <a:cs typeface="Times New Roman" panose="02020603050405020304" pitchFamily="18" charset="0"/>
              </a:rPr>
              <a:t> </a:t>
            </a:r>
            <a:r>
              <a:rPr lang="en-US" sz="2400" spc="5" dirty="0">
                <a:latin typeface="Times New Roman" panose="02020603050405020304" pitchFamily="18" charset="0"/>
                <a:cs typeface="Times New Roman" panose="02020603050405020304" pitchFamily="18" charset="0"/>
              </a:rPr>
              <a:t>to</a:t>
            </a:r>
            <a:r>
              <a:rPr lang="en-US" sz="2400"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the</a:t>
            </a:r>
            <a:r>
              <a:rPr lang="en-US" sz="2400"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same</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and/or</a:t>
            </a:r>
            <a:r>
              <a:rPr lang="en-US" sz="2400" spc="-2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opposite</a:t>
            </a:r>
            <a:r>
              <a:rPr lang="en-US" sz="2400" spc="-25"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sex</a:t>
            </a:r>
            <a:endParaRPr lang="en-US" sz="2400" dirty="0">
              <a:latin typeface="Times New Roman" panose="02020603050405020304" pitchFamily="18" charset="0"/>
              <a:cs typeface="Times New Roman" panose="02020603050405020304" pitchFamily="18" charset="0"/>
            </a:endParaRPr>
          </a:p>
          <a:p>
            <a:pPr marL="248920" indent="-236854">
              <a:lnSpc>
                <a:spcPct val="100000"/>
              </a:lnSpc>
              <a:spcBef>
                <a:spcPts val="40"/>
              </a:spcBef>
              <a:buFont typeface="Arial"/>
              <a:buChar char="•"/>
              <a:tabLst>
                <a:tab pos="248285" algn="l"/>
                <a:tab pos="249554" algn="l"/>
              </a:tabLst>
            </a:pPr>
            <a:r>
              <a:rPr lang="en-US" sz="2400" spc="10" dirty="0">
                <a:latin typeface="Times New Roman" panose="02020603050405020304" pitchFamily="18" charset="0"/>
                <a:cs typeface="Times New Roman" panose="02020603050405020304" pitchFamily="18" charset="0"/>
              </a:rPr>
              <a:t>Distinct</a:t>
            </a:r>
            <a:r>
              <a:rPr lang="en-US" sz="2400" spc="-4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from</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one’s</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gender</a:t>
            </a:r>
            <a:r>
              <a:rPr lang="en-US" sz="2400" spc="1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expression</a:t>
            </a:r>
            <a:r>
              <a:rPr lang="en-US" sz="2400" spc="-25" dirty="0">
                <a:latin typeface="Times New Roman" panose="02020603050405020304" pitchFamily="18" charset="0"/>
                <a:cs typeface="Times New Roman" panose="02020603050405020304" pitchFamily="18" charset="0"/>
              </a:rPr>
              <a:t> </a:t>
            </a:r>
            <a:r>
              <a:rPr lang="en-US" sz="2400" spc="15" dirty="0">
                <a:latin typeface="Times New Roman" panose="02020603050405020304" pitchFamily="18" charset="0"/>
                <a:cs typeface="Times New Roman" panose="02020603050405020304" pitchFamily="18" charset="0"/>
              </a:rPr>
              <a:t>or</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identity</a:t>
            </a: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16492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16Teens Explains the Gender Unicorn"/>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2509736" y="1439694"/>
            <a:ext cx="7217924" cy="3891063"/>
          </a:xfrm>
          <a:prstGeom prst="rect">
            <a:avLst/>
          </a:prstGeom>
          <a:noFill/>
          <a:ln>
            <a:noFill/>
          </a:ln>
        </p:spPr>
      </p:pic>
    </p:spTree>
    <p:extLst>
      <p:ext uri="{BB962C8B-B14F-4D97-AF65-F5344CB8AC3E}">
        <p14:creationId xmlns:p14="http://schemas.microsoft.com/office/powerpoint/2010/main" val="9932699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62264" y="1412942"/>
            <a:ext cx="7373566" cy="4633748"/>
          </a:xfrm>
          <a:prstGeom prst="rect">
            <a:avLst/>
          </a:prstGeom>
        </p:spPr>
      </p:pic>
      <p:sp>
        <p:nvSpPr>
          <p:cNvPr id="2" name="TextBox 1">
            <a:extLst>
              <a:ext uri="{FF2B5EF4-FFF2-40B4-BE49-F238E27FC236}">
                <a16:creationId xmlns:a16="http://schemas.microsoft.com/office/drawing/2014/main" id="{CA63982C-CD5B-CF1E-7825-EEA042391A5E}"/>
              </a:ext>
            </a:extLst>
          </p:cNvPr>
          <p:cNvSpPr txBox="1"/>
          <p:nvPr/>
        </p:nvSpPr>
        <p:spPr>
          <a:xfrm>
            <a:off x="1206230" y="901844"/>
            <a:ext cx="9166593" cy="461665"/>
          </a:xfrm>
          <a:prstGeom prst="rect">
            <a:avLst/>
          </a:prstGeom>
          <a:noFill/>
        </p:spPr>
        <p:txBody>
          <a:bodyPr wrap="square" rtlCol="0">
            <a:spAutoFit/>
          </a:bodyPr>
          <a:lstStyle/>
          <a:p>
            <a:pPr algn="ctr"/>
            <a:r>
              <a:rPr lang="en-US" dirty="0"/>
              <a:t> </a:t>
            </a:r>
            <a:r>
              <a:rPr lang="en-US" sz="2400" b="1" dirty="0"/>
              <a:t>Help Create Culturally Comfortable Space</a:t>
            </a:r>
            <a:endParaRPr lang="en-US" b="1" dirty="0"/>
          </a:p>
        </p:txBody>
      </p:sp>
    </p:spTree>
    <p:extLst>
      <p:ext uri="{BB962C8B-B14F-4D97-AF65-F5344CB8AC3E}">
        <p14:creationId xmlns:p14="http://schemas.microsoft.com/office/powerpoint/2010/main" val="31059494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BFDD1-5209-0B49-A0B8-941765894441}"/>
              </a:ext>
            </a:extLst>
          </p:cNvPr>
          <p:cNvSpPr>
            <a:spLocks noGrp="1"/>
          </p:cNvSpPr>
          <p:nvPr>
            <p:ph type="title"/>
          </p:nvPr>
        </p:nvSpPr>
        <p:spPr>
          <a:xfrm>
            <a:off x="1341119" y="784974"/>
            <a:ext cx="9509759" cy="586390"/>
          </a:xfrm>
        </p:spPr>
        <p:txBody>
          <a:bodyPr>
            <a:normAutofit/>
          </a:bodyPr>
          <a:lstStyle/>
          <a:p>
            <a:pPr algn="ctr"/>
            <a:r>
              <a:rPr lang="en-US" b="1" dirty="0"/>
              <a:t>Check List</a:t>
            </a:r>
          </a:p>
        </p:txBody>
      </p:sp>
      <p:sp>
        <p:nvSpPr>
          <p:cNvPr id="4" name="Content Placeholder 3">
            <a:extLst>
              <a:ext uri="{FF2B5EF4-FFF2-40B4-BE49-F238E27FC236}">
                <a16:creationId xmlns:a16="http://schemas.microsoft.com/office/drawing/2014/main" id="{A7D24873-EED5-0140-AEB7-035C52781AF4}"/>
              </a:ext>
            </a:extLst>
          </p:cNvPr>
          <p:cNvSpPr>
            <a:spLocks noGrp="1"/>
          </p:cNvSpPr>
          <p:nvPr>
            <p:ph sz="half" idx="1"/>
          </p:nvPr>
        </p:nvSpPr>
        <p:spPr>
          <a:xfrm>
            <a:off x="1011677" y="1770434"/>
            <a:ext cx="10207865" cy="3832698"/>
          </a:xfrm>
        </p:spPr>
        <p:txBody>
          <a:bodyPr>
            <a:normAutofit/>
          </a:bodyPr>
          <a:lstStyle/>
          <a:p>
            <a:r>
              <a:rPr lang="en-US" sz="2400" dirty="0">
                <a:latin typeface="Times New Roman" panose="02020603050405020304" pitchFamily="18" charset="0"/>
                <a:cs typeface="Times New Roman" panose="02020603050405020304" pitchFamily="18" charset="0"/>
              </a:rPr>
              <a:t>Agency policy references Equal Access</a:t>
            </a:r>
          </a:p>
          <a:p>
            <a:r>
              <a:rPr lang="en-US" sz="2400" dirty="0">
                <a:latin typeface="Times New Roman" panose="02020603050405020304" pitchFamily="18" charset="0"/>
                <a:cs typeface="Times New Roman" panose="02020603050405020304" pitchFamily="18" charset="0"/>
              </a:rPr>
              <a:t>Policies clearly identity protections.</a:t>
            </a:r>
          </a:p>
          <a:p>
            <a:r>
              <a:rPr lang="en-US" sz="2400" dirty="0">
                <a:latin typeface="Times New Roman" panose="02020603050405020304" pitchFamily="18" charset="0"/>
                <a:cs typeface="Times New Roman" panose="02020603050405020304" pitchFamily="18" charset="0"/>
              </a:rPr>
              <a:t>Procedures are in place to guide resolution of conflicts. (Give sample responses in training.)</a:t>
            </a:r>
          </a:p>
          <a:p>
            <a:r>
              <a:rPr lang="en-US" sz="2400" dirty="0">
                <a:latin typeface="Times New Roman" panose="02020603050405020304" pitchFamily="18" charset="0"/>
                <a:cs typeface="Times New Roman" panose="02020603050405020304" pitchFamily="18" charset="0"/>
              </a:rPr>
              <a:t>Written and on-line materials reflect gender awareness </a:t>
            </a:r>
          </a:p>
          <a:p>
            <a:r>
              <a:rPr lang="en-US" sz="2400" dirty="0">
                <a:latin typeface="Times New Roman" panose="02020603050405020304" pitchFamily="18" charset="0"/>
                <a:cs typeface="Times New Roman" panose="02020603050405020304" pitchFamily="18" charset="0"/>
              </a:rPr>
              <a:t>Public postings inform everyone of agency commitment to protecting consumer rights</a:t>
            </a:r>
          </a:p>
        </p:txBody>
      </p:sp>
    </p:spTree>
    <p:extLst>
      <p:ext uri="{BB962C8B-B14F-4D97-AF65-F5344CB8AC3E}">
        <p14:creationId xmlns:p14="http://schemas.microsoft.com/office/powerpoint/2010/main" val="946150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BFDD1-5209-0B49-A0B8-941765894441}"/>
              </a:ext>
            </a:extLst>
          </p:cNvPr>
          <p:cNvSpPr>
            <a:spLocks noGrp="1"/>
          </p:cNvSpPr>
          <p:nvPr>
            <p:ph type="title"/>
          </p:nvPr>
        </p:nvSpPr>
        <p:spPr>
          <a:xfrm>
            <a:off x="1341119" y="784974"/>
            <a:ext cx="9509759" cy="586390"/>
          </a:xfrm>
        </p:spPr>
        <p:txBody>
          <a:bodyPr>
            <a:normAutofit/>
          </a:bodyPr>
          <a:lstStyle/>
          <a:p>
            <a:pPr algn="ctr"/>
            <a:r>
              <a:rPr lang="en-US" b="1" dirty="0"/>
              <a:t>Check List, continued</a:t>
            </a:r>
          </a:p>
        </p:txBody>
      </p:sp>
      <p:sp>
        <p:nvSpPr>
          <p:cNvPr id="4" name="Content Placeholder 3">
            <a:extLst>
              <a:ext uri="{FF2B5EF4-FFF2-40B4-BE49-F238E27FC236}">
                <a16:creationId xmlns:a16="http://schemas.microsoft.com/office/drawing/2014/main" id="{A7D24873-EED5-0140-AEB7-035C52781AF4}"/>
              </a:ext>
            </a:extLst>
          </p:cNvPr>
          <p:cNvSpPr>
            <a:spLocks noGrp="1"/>
          </p:cNvSpPr>
          <p:nvPr>
            <p:ph sz="half" idx="1"/>
          </p:nvPr>
        </p:nvSpPr>
        <p:spPr>
          <a:xfrm>
            <a:off x="992065" y="1809343"/>
            <a:ext cx="10207865" cy="3677057"/>
          </a:xfrm>
        </p:spPr>
        <p:txBody>
          <a:bodyPr>
            <a:normAutofit/>
          </a:bodyPr>
          <a:lstStyle/>
          <a:p>
            <a:r>
              <a:rPr lang="en-US" sz="2400" dirty="0">
                <a:latin typeface="Times New Roman" panose="02020603050405020304" pitchFamily="18" charset="0"/>
                <a:cs typeface="Times New Roman" panose="02020603050405020304" pitchFamily="18" charset="0"/>
              </a:rPr>
              <a:t>Regular </a:t>
            </a:r>
            <a:r>
              <a:rPr lang="en-US" sz="2400" dirty="0">
                <a:solidFill>
                  <a:schemeClr val="tx1"/>
                </a:solidFill>
                <a:latin typeface="Times New Roman" panose="02020603050405020304" pitchFamily="18" charset="0"/>
                <a:cs typeface="Times New Roman" panose="02020603050405020304" pitchFamily="18" charset="0"/>
              </a:rPr>
              <a:t>training</a:t>
            </a:r>
            <a:r>
              <a:rPr lang="en-US" sz="2400" dirty="0">
                <a:latin typeface="Times New Roman" panose="02020603050405020304" pitchFamily="18" charset="0"/>
                <a:cs typeface="Times New Roman" panose="02020603050405020304" pitchFamily="18" charset="0"/>
              </a:rPr>
              <a:t> is provided when new staff, volunteers, or contractors join the organization</a:t>
            </a:r>
          </a:p>
          <a:p>
            <a:r>
              <a:rPr lang="en-US" sz="2400" dirty="0">
                <a:latin typeface="Times New Roman" panose="02020603050405020304" pitchFamily="18" charset="0"/>
                <a:cs typeface="Times New Roman" panose="02020603050405020304" pitchFamily="18" charset="0"/>
              </a:rPr>
              <a:t>Use scenarios to assess staff/volunteer understanding (test) of policies and protocols.</a:t>
            </a:r>
          </a:p>
          <a:p>
            <a:r>
              <a:rPr lang="en-US" sz="2400" dirty="0">
                <a:latin typeface="Times New Roman" panose="02020603050405020304" pitchFamily="18" charset="0"/>
                <a:cs typeface="Times New Roman" panose="02020603050405020304" pitchFamily="18" charset="0"/>
              </a:rPr>
              <a:t>Consumer </a:t>
            </a:r>
            <a:r>
              <a:rPr lang="en-US" sz="2400" dirty="0">
                <a:solidFill>
                  <a:schemeClr val="tx1"/>
                </a:solidFill>
                <a:latin typeface="Times New Roman" panose="02020603050405020304" pitchFamily="18" charset="0"/>
                <a:cs typeface="Times New Roman" panose="02020603050405020304" pitchFamily="18" charset="0"/>
              </a:rPr>
              <a:t>feedback/file</a:t>
            </a:r>
            <a:r>
              <a:rPr lang="en-US" sz="2400" dirty="0">
                <a:latin typeface="Times New Roman" panose="02020603050405020304" pitchFamily="18" charset="0"/>
                <a:cs typeface="Times New Roman" panose="02020603050405020304" pitchFamily="18" charset="0"/>
              </a:rPr>
              <a:t> reviews/ and staff evaluations confirm implementation as a priority.</a:t>
            </a:r>
          </a:p>
          <a:p>
            <a:pPr marL="45720" indent="0">
              <a:buNone/>
            </a:pPr>
            <a:endParaRPr lang="en-US" dirty="0"/>
          </a:p>
        </p:txBody>
      </p:sp>
    </p:spTree>
    <p:extLst>
      <p:ext uri="{BB962C8B-B14F-4D97-AF65-F5344CB8AC3E}">
        <p14:creationId xmlns:p14="http://schemas.microsoft.com/office/powerpoint/2010/main" val="25495564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BFDD1-5209-0B49-A0B8-941765894441}"/>
              </a:ext>
            </a:extLst>
          </p:cNvPr>
          <p:cNvSpPr>
            <a:spLocks noGrp="1"/>
          </p:cNvSpPr>
          <p:nvPr>
            <p:ph type="title"/>
          </p:nvPr>
        </p:nvSpPr>
        <p:spPr>
          <a:xfrm>
            <a:off x="1429611" y="752667"/>
            <a:ext cx="9509759" cy="466533"/>
          </a:xfrm>
        </p:spPr>
        <p:txBody>
          <a:bodyPr>
            <a:normAutofit fontScale="90000"/>
          </a:bodyPr>
          <a:lstStyle/>
          <a:p>
            <a:pPr algn="ctr"/>
            <a:r>
              <a:rPr lang="en-US" sz="2800" b="1" dirty="0">
                <a:latin typeface="Times New Roman" panose="02020603050405020304" pitchFamily="18" charset="0"/>
                <a:cs typeface="Times New Roman" panose="02020603050405020304" pitchFamily="18" charset="0"/>
              </a:rPr>
              <a:t>Other Tips that Support EQ Compliance</a:t>
            </a:r>
            <a:r>
              <a:rPr lang="en-US" sz="2800" dirty="0">
                <a:latin typeface="Times New Roman" panose="02020603050405020304" pitchFamily="18" charset="0"/>
                <a:cs typeface="Times New Roman" panose="02020603050405020304" pitchFamily="18" charset="0"/>
              </a:rPr>
              <a:t> </a:t>
            </a:r>
          </a:p>
        </p:txBody>
      </p:sp>
      <p:sp>
        <p:nvSpPr>
          <p:cNvPr id="4" name="Content Placeholder 3">
            <a:extLst>
              <a:ext uri="{FF2B5EF4-FFF2-40B4-BE49-F238E27FC236}">
                <a16:creationId xmlns:a16="http://schemas.microsoft.com/office/drawing/2014/main" id="{A7D24873-EED5-0140-AEB7-035C52781AF4}"/>
              </a:ext>
            </a:extLst>
          </p:cNvPr>
          <p:cNvSpPr>
            <a:spLocks noGrp="1"/>
          </p:cNvSpPr>
          <p:nvPr>
            <p:ph sz="half" idx="1"/>
          </p:nvPr>
        </p:nvSpPr>
        <p:spPr>
          <a:xfrm>
            <a:off x="1655063" y="1601106"/>
            <a:ext cx="8881873" cy="4630994"/>
          </a:xfrm>
        </p:spPr>
        <p:txBody>
          <a:bodyPr>
            <a:normAutofit/>
          </a:bodyPr>
          <a:lstStyle/>
          <a:p>
            <a:pPr marL="45720" indent="0">
              <a:buNone/>
            </a:pPr>
            <a:r>
              <a:rPr lang="en-US" sz="2400" dirty="0">
                <a:latin typeface="Times New Roman" panose="02020603050405020304" pitchFamily="18" charset="0"/>
                <a:cs typeface="Times New Roman" panose="02020603050405020304" pitchFamily="18" charset="0"/>
              </a:rPr>
              <a:t>Housing First Fidelity</a:t>
            </a:r>
          </a:p>
          <a:p>
            <a:pPr marL="45720" indent="0">
              <a:buNone/>
            </a:pPr>
            <a:endParaRPr lang="en-US" sz="2400" dirty="0">
              <a:latin typeface="Times New Roman" panose="02020603050405020304" pitchFamily="18" charset="0"/>
              <a:cs typeface="Times New Roman" panose="02020603050405020304" pitchFamily="18" charset="0"/>
            </a:endParaRPr>
          </a:p>
          <a:p>
            <a:pPr marL="45720" indent="0">
              <a:buNone/>
            </a:pPr>
            <a:r>
              <a:rPr lang="en-US" sz="2400" dirty="0">
                <a:latin typeface="Times New Roman" panose="02020603050405020304" pitchFamily="18" charset="0"/>
                <a:cs typeface="Times New Roman" panose="02020603050405020304" pitchFamily="18" charset="0"/>
              </a:rPr>
              <a:t>HUD Monitoring:  File Maintenance: Eligibility; Policy</a:t>
            </a:r>
          </a:p>
          <a:p>
            <a:pPr lvl="1"/>
            <a:endParaRPr lang="en-US" sz="2400" dirty="0">
              <a:latin typeface="Times New Roman" panose="02020603050405020304" pitchFamily="18" charset="0"/>
              <a:cs typeface="Times New Roman" panose="02020603050405020304" pitchFamily="18" charset="0"/>
            </a:endParaRPr>
          </a:p>
          <a:p>
            <a:pPr marL="55563" lvl="1" indent="0">
              <a:buNone/>
            </a:pPr>
            <a:r>
              <a:rPr lang="en-US" sz="2400" dirty="0">
                <a:latin typeface="Times New Roman" panose="02020603050405020304" pitchFamily="18" charset="0"/>
                <a:cs typeface="Times New Roman" panose="02020603050405020304" pitchFamily="18" charset="0"/>
              </a:rPr>
              <a:t>Non-Discrimination: Furthering Equity, Policies and Practices</a:t>
            </a:r>
          </a:p>
          <a:p>
            <a:pPr marL="55563" lvl="1" indent="0">
              <a:buNone/>
            </a:pPr>
            <a:endParaRPr lang="en-US" sz="2400" dirty="0">
              <a:latin typeface="Times New Roman" panose="02020603050405020304" pitchFamily="18" charset="0"/>
              <a:cs typeface="Times New Roman" panose="02020603050405020304" pitchFamily="18" charset="0"/>
            </a:endParaRPr>
          </a:p>
          <a:p>
            <a:pPr marL="55563" lvl="1" indent="0">
              <a:buNone/>
            </a:pPr>
            <a:r>
              <a:rPr lang="en-US" sz="2400" dirty="0">
                <a:latin typeface="Times New Roman" panose="02020603050405020304" pitchFamily="18" charset="0"/>
                <a:cs typeface="Times New Roman" panose="02020603050405020304" pitchFamily="18" charset="0"/>
              </a:rPr>
              <a:t>Performance Improvement Plans for Areas found to be Problematic</a:t>
            </a:r>
            <a:endParaRPr lang="en-US" dirty="0">
              <a:latin typeface="Times New Roman" panose="02020603050405020304" pitchFamily="18" charset="0"/>
              <a:cs typeface="Times New Roman" panose="02020603050405020304" pitchFamily="18" charset="0"/>
            </a:endParaRPr>
          </a:p>
          <a:p>
            <a:pPr lvl="1"/>
            <a:endParaRPr lang="en-US" dirty="0">
              <a:solidFill>
                <a:schemeClr val="tx1"/>
              </a:solidFill>
            </a:endParaRPr>
          </a:p>
        </p:txBody>
      </p:sp>
    </p:spTree>
    <p:extLst>
      <p:ext uri="{BB962C8B-B14F-4D97-AF65-F5344CB8AC3E}">
        <p14:creationId xmlns:p14="http://schemas.microsoft.com/office/powerpoint/2010/main" val="4073941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1422" y="986583"/>
            <a:ext cx="8080443" cy="811307"/>
          </a:xfrm>
        </p:spPr>
        <p:txBody>
          <a:bodyPr/>
          <a:lstStyle/>
          <a:p>
            <a:r>
              <a:rPr lang="en-US" dirty="0"/>
              <a:t>State-Wide Resource - Advocacy</a:t>
            </a:r>
          </a:p>
        </p:txBody>
      </p:sp>
      <p:pic>
        <p:nvPicPr>
          <p:cNvPr id="4" name="Content Placeholder 3"/>
          <p:cNvPicPr>
            <a:picLocks noGrp="1" noChangeAspect="1"/>
          </p:cNvPicPr>
          <p:nvPr>
            <p:ph idx="1"/>
          </p:nvPr>
        </p:nvPicPr>
        <p:blipFill>
          <a:blip r:embed="rId3"/>
          <a:stretch>
            <a:fillRect/>
          </a:stretch>
        </p:blipFill>
        <p:spPr>
          <a:xfrm>
            <a:off x="3003638" y="2171700"/>
            <a:ext cx="5856112" cy="3294063"/>
          </a:xfrm>
          <a:prstGeom prst="rect">
            <a:avLst/>
          </a:prstGeom>
        </p:spPr>
      </p:pic>
    </p:spTree>
    <p:extLst>
      <p:ext uri="{BB962C8B-B14F-4D97-AF65-F5344CB8AC3E}">
        <p14:creationId xmlns:p14="http://schemas.microsoft.com/office/powerpoint/2010/main" val="3443774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BC5B9D-FBAF-4A8B-A8BD-3C1E3C752143}"/>
              </a:ext>
            </a:extLst>
          </p:cNvPr>
          <p:cNvSpPr>
            <a:spLocks noGrp="1"/>
          </p:cNvSpPr>
          <p:nvPr>
            <p:ph type="title"/>
          </p:nvPr>
        </p:nvSpPr>
        <p:spPr>
          <a:xfrm>
            <a:off x="475344" y="3018972"/>
            <a:ext cx="5251316" cy="2346602"/>
          </a:xfrm>
        </p:spPr>
        <p:txBody>
          <a:bodyPr>
            <a:normAutofit fontScale="90000"/>
          </a:bodyPr>
          <a:lstStyle/>
          <a:p>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QUESTIONS?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b="1" i="1" dirty="0">
                <a:latin typeface="Times New Roman" panose="02020603050405020304" pitchFamily="18" charset="0"/>
                <a:cs typeface="Times New Roman" panose="02020603050405020304" pitchFamily="18" charset="0"/>
              </a:rPr>
              <a:t>Thank you!</a:t>
            </a:r>
            <a:br>
              <a:rPr lang="en-US" b="1" i="1" dirty="0">
                <a:latin typeface="Times New Roman" panose="02020603050405020304" pitchFamily="18" charset="0"/>
                <a:cs typeface="Times New Roman" panose="02020603050405020304" pitchFamily="18" charset="0"/>
              </a:rPr>
            </a:br>
            <a:br>
              <a:rPr lang="en-US" b="1" i="1" dirty="0">
                <a:latin typeface="Times New Roman" panose="02020603050405020304" pitchFamily="18" charset="0"/>
                <a:cs typeface="Times New Roman" panose="02020603050405020304" pitchFamily="18" charset="0"/>
              </a:rPr>
            </a:br>
            <a:r>
              <a:rPr lang="en-US" dirty="0">
                <a:solidFill>
                  <a:schemeClr val="tx1"/>
                </a:solidFill>
              </a:rPr>
              <a:t>Dr. Pat Leslie, PhD </a:t>
            </a:r>
            <a:br>
              <a:rPr lang="en-US" dirty="0">
                <a:solidFill>
                  <a:schemeClr val="tx1"/>
                </a:solidFill>
              </a:rPr>
            </a:br>
            <a:r>
              <a:rPr lang="en-US" dirty="0">
                <a:solidFill>
                  <a:schemeClr val="tx1"/>
                </a:solidFill>
                <a:hlinkClick r:id="rId3"/>
              </a:rPr>
              <a:t>pleslie@pointloma.edu</a:t>
            </a:r>
            <a:br>
              <a:rPr lang="en-US" dirty="0">
                <a:solidFill>
                  <a:schemeClr val="tx1"/>
                </a:solidFill>
              </a:rPr>
            </a:br>
            <a:br>
              <a:rPr lang="en-US" dirty="0">
                <a:solidFill>
                  <a:schemeClr val="tx1"/>
                </a:solidFill>
              </a:rPr>
            </a:br>
            <a:r>
              <a:rPr lang="en-US" dirty="0"/>
              <a:t>Dr. Deme Hill, DPA</a:t>
            </a:r>
            <a:br>
              <a:rPr lang="en-US" dirty="0"/>
            </a:br>
            <a:r>
              <a:rPr lang="en-US" dirty="0">
                <a:hlinkClick r:id="rId4"/>
              </a:rPr>
              <a:t>hilldeme@yahoo.com</a:t>
            </a:r>
            <a:r>
              <a:rPr lang="en-US" dirty="0"/>
              <a:t> </a:t>
            </a:r>
            <a:br>
              <a:rPr lang="en-US" dirty="0">
                <a:solidFill>
                  <a:schemeClr val="tx1"/>
                </a:solidFill>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3" name="Picture 2" descr="A red curtain with white text&#10;&#10;Description automatically generated with medium confidence">
            <a:extLst>
              <a:ext uri="{FF2B5EF4-FFF2-40B4-BE49-F238E27FC236}">
                <a16:creationId xmlns:a16="http://schemas.microsoft.com/office/drawing/2014/main" id="{53EE0D36-381F-CCC1-EC11-94FBC867431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365442" y="1186227"/>
            <a:ext cx="6351214" cy="4485545"/>
          </a:xfrm>
          <a:prstGeom prst="rect">
            <a:avLst/>
          </a:prstGeom>
        </p:spPr>
      </p:pic>
    </p:spTree>
    <p:extLst>
      <p:ext uri="{BB962C8B-B14F-4D97-AF65-F5344CB8AC3E}">
        <p14:creationId xmlns:p14="http://schemas.microsoft.com/office/powerpoint/2010/main" val="3037612000"/>
      </p:ext>
    </p:extLst>
  </p:cSld>
  <p:clrMapOvr>
    <a:masterClrMapping/>
  </p:clrMapOvr>
</p:sld>
</file>

<file path=ppt/theme/theme1.xml><?xml version="1.0" encoding="utf-8"?>
<a:theme xmlns:a="http://schemas.openxmlformats.org/drawingml/2006/main" name="Ocean 16x9">
  <a:themeElements>
    <a:clrScheme name="RTHF">
      <a:dk1>
        <a:srgbClr val="343433"/>
      </a:dk1>
      <a:lt1>
        <a:srgbClr val="FFFFFF"/>
      </a:lt1>
      <a:dk2>
        <a:srgbClr val="44546A"/>
      </a:dk2>
      <a:lt2>
        <a:srgbClr val="E7E6E6"/>
      </a:lt2>
      <a:accent1>
        <a:srgbClr val="21618B"/>
      </a:accent1>
      <a:accent2>
        <a:srgbClr val="3D6E73"/>
      </a:accent2>
      <a:accent3>
        <a:srgbClr val="A5BD83"/>
      </a:accent3>
      <a:accent4>
        <a:srgbClr val="EEBA3C"/>
      </a:accent4>
      <a:accent5>
        <a:srgbClr val="1A2D41"/>
      </a:accent5>
      <a:accent6>
        <a:srgbClr val="E0E1DD"/>
      </a:accent6>
      <a:hlink>
        <a:srgbClr val="0073AF"/>
      </a:hlink>
      <a:folHlink>
        <a:srgbClr val="912A7D"/>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painting presentation (widescreen).potx" id="{7D8F5DB3-F878-46D5-AF2D-2DD5B7369221}" vid="{9251DF30-C224-466C-9BFA-3064FAD55731}"/>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1943</TotalTime>
  <Words>5167</Words>
  <Application>Microsoft Office PowerPoint</Application>
  <PresentationFormat>Widescreen</PresentationFormat>
  <Paragraphs>543</Paragraphs>
  <Slides>43</Slides>
  <Notes>42</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43</vt:i4>
      </vt:variant>
    </vt:vector>
  </HeadingPairs>
  <TitlesOfParts>
    <vt:vector size="58" baseType="lpstr">
      <vt:lpstr>Arial</vt:lpstr>
      <vt:lpstr>Arial </vt:lpstr>
      <vt:lpstr>Calibri</vt:lpstr>
      <vt:lpstr>Century Gothic</vt:lpstr>
      <vt:lpstr>CIDFont+F4</vt:lpstr>
      <vt:lpstr>CIDFont+F5</vt:lpstr>
      <vt:lpstr>Franklin Gothic Book</vt:lpstr>
      <vt:lpstr>Franklin Gothic Medium</vt:lpstr>
      <vt:lpstr>Georgia</vt:lpstr>
      <vt:lpstr>Segoe UI Symbol</vt:lpstr>
      <vt:lpstr>Tahoma</vt:lpstr>
      <vt:lpstr>Times New Roman</vt:lpstr>
      <vt:lpstr>Wingdings</vt:lpstr>
      <vt:lpstr>Ocean 16x9</vt:lpstr>
      <vt:lpstr>Gallery</vt:lpstr>
      <vt:lpstr>EQUAL ACCESS RULE  Implementation</vt:lpstr>
      <vt:lpstr>Acknowledgements</vt:lpstr>
      <vt:lpstr>Session Goals </vt:lpstr>
      <vt:lpstr>Non-Discrimination Laws and Equal Access Rule</vt:lpstr>
      <vt:lpstr>Equal Access Rule Highlights</vt:lpstr>
      <vt:lpstr>History of Equal Access Rule</vt:lpstr>
      <vt:lpstr>PowerPoint Presentation</vt:lpstr>
      <vt:lpstr>Who is Protected? </vt:lpstr>
      <vt:lpstr> Equal Access Provides Gender-Related Protections</vt:lpstr>
      <vt:lpstr>Serving Families</vt:lpstr>
      <vt:lpstr>REMINDER – BOTTOM LINES </vt:lpstr>
      <vt:lpstr>REMINDER – Bottom Lines, Continued</vt:lpstr>
      <vt:lpstr>Why Do Self Assessments?</vt:lpstr>
      <vt:lpstr>EQUAL ACCESS IMPLEMENTATION TOOLS</vt:lpstr>
      <vt:lpstr>Self-Assessment Tool</vt:lpstr>
      <vt:lpstr>Self-Guided Chart</vt:lpstr>
      <vt:lpstr>Format of the Chart</vt:lpstr>
      <vt:lpstr>Detailed Example</vt:lpstr>
      <vt:lpstr>Equal Access Decision Tool</vt:lpstr>
      <vt:lpstr> “In Your Pocket Guide</vt:lpstr>
      <vt:lpstr>PowerPoint Presentation</vt:lpstr>
      <vt:lpstr>Examples at Intake</vt:lpstr>
      <vt:lpstr> Agency Personnel Self-Check</vt:lpstr>
      <vt:lpstr>Example at the Referral Stage </vt:lpstr>
      <vt:lpstr>Intake/Screening for Gender </vt:lpstr>
      <vt:lpstr>  Examples and Tools Help Achieve Goals</vt:lpstr>
      <vt:lpstr> Example #1</vt:lpstr>
      <vt:lpstr>Example #1 Answer</vt:lpstr>
      <vt:lpstr>Example #2</vt:lpstr>
      <vt:lpstr>Example #2 - Answer</vt:lpstr>
      <vt:lpstr>Example  #3  </vt:lpstr>
      <vt:lpstr>Example #3  Answer</vt:lpstr>
      <vt:lpstr>Examples - Discrimination</vt:lpstr>
      <vt:lpstr>Examples - Discrimination</vt:lpstr>
      <vt:lpstr>Public Posting </vt:lpstr>
      <vt:lpstr>Create Cultural Awareness - Terms</vt:lpstr>
      <vt:lpstr>PowerPoint Presentation</vt:lpstr>
      <vt:lpstr>PowerPoint Presentation</vt:lpstr>
      <vt:lpstr>Check List</vt:lpstr>
      <vt:lpstr>Check List, continued</vt:lpstr>
      <vt:lpstr>Other Tips that Support EQ Compliance </vt:lpstr>
      <vt:lpstr>State-Wide Resource - Advocacy</vt:lpstr>
      <vt:lpstr>        QUESTIONS?   Thank you!  Dr. Pat Leslie, PhD  pleslie@pointloma.edu  Dr. Deme Hill, DPA hilldeme@yahoo.com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Tamera Kohler</dc:creator>
  <cp:lastModifiedBy>Pinedo, Elizabeth</cp:lastModifiedBy>
  <cp:revision>152</cp:revision>
  <cp:lastPrinted>2023-07-12T19:54:54Z</cp:lastPrinted>
  <dcterms:created xsi:type="dcterms:W3CDTF">2022-01-26T17:25:22Z</dcterms:created>
  <dcterms:modified xsi:type="dcterms:W3CDTF">2023-07-14T15:07:40Z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